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52" r:id="rId2"/>
    <p:sldId id="411" r:id="rId3"/>
    <p:sldId id="389" r:id="rId4"/>
    <p:sldId id="393" r:id="rId5"/>
    <p:sldId id="410" r:id="rId6"/>
    <p:sldId id="423" r:id="rId7"/>
    <p:sldId id="415" r:id="rId8"/>
    <p:sldId id="416" r:id="rId9"/>
    <p:sldId id="417" r:id="rId10"/>
    <p:sldId id="418" r:id="rId11"/>
    <p:sldId id="421" r:id="rId12"/>
    <p:sldId id="420" r:id="rId13"/>
    <p:sldId id="422" r:id="rId14"/>
    <p:sldId id="419" r:id="rId15"/>
    <p:sldId id="387"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EDEDED"/>
    <a:srgbClr val="88BD23"/>
    <a:srgbClr val="002F5B"/>
    <a:srgbClr val="0075BE"/>
    <a:srgbClr val="0062A7"/>
    <a:srgbClr val="D3D800"/>
    <a:srgbClr val="008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9"/>
    <p:restoredTop sz="94544"/>
  </p:normalViewPr>
  <p:slideViewPr>
    <p:cSldViewPr snapToGrid="0" snapToObjects="1" showGuides="1">
      <p:cViewPr varScale="1">
        <p:scale>
          <a:sx n="83" d="100"/>
          <a:sy n="83" d="100"/>
        </p:scale>
        <p:origin x="37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96015-B525-3D41-9F8F-EE572C254ABE}" type="datetimeFigureOut">
              <a:rPr lang="fi-FI" smtClean="0"/>
              <a:t>3.4.2023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25DA3-6718-1B49-8FF5-258DDF863F24}" type="slidenum">
              <a:rPr lang="fi-FI" smtClean="0"/>
              <a:t>‹#›</a:t>
            </a:fld>
            <a:endParaRPr lang="fi-FI"/>
          </a:p>
        </p:txBody>
      </p:sp>
    </p:spTree>
    <p:extLst>
      <p:ext uri="{BB962C8B-B14F-4D97-AF65-F5344CB8AC3E}">
        <p14:creationId xmlns:p14="http://schemas.microsoft.com/office/powerpoint/2010/main" val="100828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 logo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3FCCF4-B0BF-7F41-AA16-70D1B9BDC251}"/>
              </a:ext>
            </a:extLst>
          </p:cNvPr>
          <p:cNvSpPr/>
          <p:nvPr userDrawn="1"/>
        </p:nvSpPr>
        <p:spPr>
          <a:xfrm>
            <a:off x="0" y="2301586"/>
            <a:ext cx="12192000" cy="2254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Arial Regular"/>
            </a:endParaRPr>
          </a:p>
        </p:txBody>
      </p:sp>
      <p:pic>
        <p:nvPicPr>
          <p:cNvPr id="6" name="Picture 5">
            <a:extLst>
              <a:ext uri="{FF2B5EF4-FFF2-40B4-BE49-F238E27FC236}">
                <a16:creationId xmlns:a16="http://schemas.microsoft.com/office/drawing/2014/main" id="{27708989-5134-2543-8713-B6503AAE5E17}"/>
              </a:ext>
            </a:extLst>
          </p:cNvPr>
          <p:cNvPicPr>
            <a:picLocks noChangeAspect="1"/>
          </p:cNvPicPr>
          <p:nvPr userDrawn="1"/>
        </p:nvPicPr>
        <p:blipFill>
          <a:blip r:embed="rId3"/>
          <a:stretch>
            <a:fillRect/>
          </a:stretch>
        </p:blipFill>
        <p:spPr>
          <a:xfrm>
            <a:off x="2816690" y="2310176"/>
            <a:ext cx="6558621" cy="2237648"/>
          </a:xfrm>
          <a:prstGeom prst="rect">
            <a:avLst/>
          </a:prstGeom>
        </p:spPr>
      </p:pic>
    </p:spTree>
    <p:extLst>
      <p:ext uri="{BB962C8B-B14F-4D97-AF65-F5344CB8AC3E}">
        <p14:creationId xmlns:p14="http://schemas.microsoft.com/office/powerpoint/2010/main" val="394015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1E5BB522-C2A2-944F-BE3C-E8AEDC463307}" type="slidenum">
              <a:rPr lang="fi-FI" smtClean="0"/>
              <a:t>‹#›</a:t>
            </a:fld>
            <a:endParaRPr lang="fi-FI"/>
          </a:p>
        </p:txBody>
      </p:sp>
      <p:pic>
        <p:nvPicPr>
          <p:cNvPr id="4" name="Picture 3">
            <a:extLst>
              <a:ext uri="{FF2B5EF4-FFF2-40B4-BE49-F238E27FC236}">
                <a16:creationId xmlns:a16="http://schemas.microsoft.com/office/drawing/2014/main" id="{A14B0D1A-2E1E-3341-94DE-05958A953373}"/>
              </a:ext>
            </a:extLst>
          </p:cNvPr>
          <p:cNvPicPr>
            <a:picLocks noChangeAspect="1"/>
          </p:cNvPicPr>
          <p:nvPr userDrawn="1"/>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349131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 keskellä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9AD7897-9039-5143-AEA3-1A666D20F8BF}"/>
              </a:ext>
            </a:extLst>
          </p:cNvPr>
          <p:cNvSpPr>
            <a:spLocks noGrp="1"/>
          </p:cNvSpPr>
          <p:nvPr>
            <p:ph type="body" idx="1"/>
          </p:nvPr>
        </p:nvSpPr>
        <p:spPr>
          <a:xfrm>
            <a:off x="1409831" y="1513230"/>
            <a:ext cx="9093964" cy="3831541"/>
          </a:xfrm>
        </p:spPr>
        <p:txBody>
          <a:bodyPr anchor="ctr">
            <a:normAutofit/>
          </a:bodyPr>
          <a:lstStyle>
            <a:lvl1pPr marL="0" indent="0">
              <a:lnSpc>
                <a:spcPct val="100000"/>
              </a:lnSpc>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2CBFC237-E277-3944-816A-F5CA6824E6AA}"/>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10" name="Picture 9">
            <a:extLst>
              <a:ext uri="{FF2B5EF4-FFF2-40B4-BE49-F238E27FC236}">
                <a16:creationId xmlns:a16="http://schemas.microsoft.com/office/drawing/2014/main" id="{5974C38D-677A-4046-9BDE-BCDD5D8EE3A6}"/>
              </a:ext>
            </a:extLst>
          </p:cNvPr>
          <p:cNvPicPr>
            <a:picLocks noChangeAspect="1"/>
          </p:cNvPicPr>
          <p:nvPr userDrawn="1"/>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42813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teks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15279E-F00B-264A-8615-7B9D82C84C60}"/>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
        <p:nvSpPr>
          <p:cNvPr id="7" name="Text Placeholder 2">
            <a:extLst>
              <a:ext uri="{FF2B5EF4-FFF2-40B4-BE49-F238E27FC236}">
                <a16:creationId xmlns:a16="http://schemas.microsoft.com/office/drawing/2014/main" id="{AD9A75D3-8517-1146-9720-72AE57AA2489}"/>
              </a:ext>
            </a:extLst>
          </p:cNvPr>
          <p:cNvSpPr>
            <a:spLocks noGrp="1"/>
          </p:cNvSpPr>
          <p:nvPr>
            <p:ph type="body" idx="1"/>
          </p:nvPr>
        </p:nvSpPr>
        <p:spPr>
          <a:xfrm>
            <a:off x="1688207" y="1513230"/>
            <a:ext cx="8815587" cy="3831541"/>
          </a:xfrm>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5" name="Picture 4">
            <a:extLst>
              <a:ext uri="{FF2B5EF4-FFF2-40B4-BE49-F238E27FC236}">
                <a16:creationId xmlns:a16="http://schemas.microsoft.com/office/drawing/2014/main" id="{2E9A62EE-AB04-4D4A-8F22-8220795161E7}"/>
              </a:ext>
            </a:extLst>
          </p:cNvPr>
          <p:cNvPicPr>
            <a:picLocks noChangeAspect="1"/>
          </p:cNvPicPr>
          <p:nvPr userDrawn="1"/>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26474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inosto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775857-B8F4-EC41-ACF0-886597A76D58}"/>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CF748105-46DB-0948-9024-F289F32E9C9E}"/>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en-US" dirty="0"/>
              <a:t>Click to edit Master title style</a:t>
            </a:r>
            <a:endParaRPr lang="fi-FI" dirty="0"/>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9" name="Text Placeholder 18">
            <a:extLst>
              <a:ext uri="{FF2B5EF4-FFF2-40B4-BE49-F238E27FC236}">
                <a16:creationId xmlns:a16="http://schemas.microsoft.com/office/drawing/2014/main" id="{1EDD328B-D856-724C-90BA-A5388446278D}"/>
              </a:ext>
            </a:extLst>
          </p:cNvPr>
          <p:cNvSpPr>
            <a:spLocks noGrp="1"/>
          </p:cNvSpPr>
          <p:nvPr>
            <p:ph type="body" sz="quarter" idx="14"/>
          </p:nvPr>
        </p:nvSpPr>
        <p:spPr>
          <a:xfrm>
            <a:off x="703169" y="554400"/>
            <a:ext cx="4689662" cy="5749201"/>
          </a:xfrm>
        </p:spPr>
        <p:txBody>
          <a:bodyPr anchor="ctr">
            <a:normAutofit/>
          </a:bodyPr>
          <a:lstStyle>
            <a:lvl1pPr marL="0" indent="0" algn="ctr">
              <a:buNone/>
              <a:defRPr sz="3200"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p:txBody>
      </p:sp>
      <p:sp>
        <p:nvSpPr>
          <p:cNvPr id="9" name="Text Placeholder 3">
            <a:extLst>
              <a:ext uri="{FF2B5EF4-FFF2-40B4-BE49-F238E27FC236}">
                <a16:creationId xmlns:a16="http://schemas.microsoft.com/office/drawing/2014/main" id="{5B9B3364-7B62-EA45-B7E4-9301B5C459F2}"/>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11" name="Picture 10">
            <a:extLst>
              <a:ext uri="{FF2B5EF4-FFF2-40B4-BE49-F238E27FC236}">
                <a16:creationId xmlns:a16="http://schemas.microsoft.com/office/drawing/2014/main" id="{0C2B5342-55B9-2B41-8822-560BCCE90281}"/>
              </a:ext>
            </a:extLst>
          </p:cNvPr>
          <p:cNvPicPr>
            <a:picLocks noChangeAspect="1"/>
          </p:cNvPicPr>
          <p:nvPr userDrawn="1"/>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231111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inosto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775857-B8F4-EC41-ACF0-886597A76D58}"/>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9" name="Text Placeholder 18">
            <a:extLst>
              <a:ext uri="{FF2B5EF4-FFF2-40B4-BE49-F238E27FC236}">
                <a16:creationId xmlns:a16="http://schemas.microsoft.com/office/drawing/2014/main" id="{1EDD328B-D856-724C-90BA-A5388446278D}"/>
              </a:ext>
            </a:extLst>
          </p:cNvPr>
          <p:cNvSpPr>
            <a:spLocks noGrp="1"/>
          </p:cNvSpPr>
          <p:nvPr>
            <p:ph type="body" sz="quarter" idx="14"/>
          </p:nvPr>
        </p:nvSpPr>
        <p:spPr>
          <a:xfrm>
            <a:off x="703169" y="554400"/>
            <a:ext cx="4689662" cy="5749201"/>
          </a:xfrm>
        </p:spPr>
        <p:txBody>
          <a:bodyPr anchor="ctr">
            <a:noAutofit/>
          </a:bodyPr>
          <a:lstStyle>
            <a:lvl1pPr marL="0" indent="0" algn="ctr">
              <a:buNone/>
              <a:defRPr sz="14400"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Edit Master text styles</a:t>
            </a:r>
          </a:p>
        </p:txBody>
      </p:sp>
      <p:sp>
        <p:nvSpPr>
          <p:cNvPr id="11" name="Title 1">
            <a:extLst>
              <a:ext uri="{FF2B5EF4-FFF2-40B4-BE49-F238E27FC236}">
                <a16:creationId xmlns:a16="http://schemas.microsoft.com/office/drawing/2014/main" id="{75295E90-4052-914E-B939-EB14C2D3F0A6}"/>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en-US" dirty="0"/>
              <a:t>Click to edit Master title style</a:t>
            </a:r>
            <a:endParaRPr lang="fi-FI" dirty="0"/>
          </a:p>
        </p:txBody>
      </p:sp>
      <p:sp>
        <p:nvSpPr>
          <p:cNvPr id="13" name="Text Placeholder 3">
            <a:extLst>
              <a:ext uri="{FF2B5EF4-FFF2-40B4-BE49-F238E27FC236}">
                <a16:creationId xmlns:a16="http://schemas.microsoft.com/office/drawing/2014/main" id="{849A6705-119A-264D-B71A-B8988BE19010}"/>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14" name="Picture 13">
            <a:extLst>
              <a:ext uri="{FF2B5EF4-FFF2-40B4-BE49-F238E27FC236}">
                <a16:creationId xmlns:a16="http://schemas.microsoft.com/office/drawing/2014/main" id="{B6F0EFA1-5269-9F46-BF6F-C4579DC40470}"/>
              </a:ext>
            </a:extLst>
          </p:cNvPr>
          <p:cNvPicPr>
            <a:picLocks noChangeAspect="1"/>
          </p:cNvPicPr>
          <p:nvPr userDrawn="1"/>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109133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 vasen txt oik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7D279B4-7217-244B-8ECA-D772EB4A438C}"/>
              </a:ext>
            </a:extLst>
          </p:cNvPr>
          <p:cNvSpPr>
            <a:spLocks noGrp="1"/>
          </p:cNvSpPr>
          <p:nvPr>
            <p:ph type="pic" sz="quarter" idx="15"/>
          </p:nvPr>
        </p:nvSpPr>
        <p:spPr>
          <a:xfrm>
            <a:off x="-9419" y="0"/>
            <a:ext cx="6105419" cy="6858000"/>
          </a:xfrm>
        </p:spPr>
        <p:txBody>
          <a:bodyPr/>
          <a:lstStyle/>
          <a:p>
            <a:endParaRPr lang="fi-FI"/>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1" name="Title 1">
            <a:extLst>
              <a:ext uri="{FF2B5EF4-FFF2-40B4-BE49-F238E27FC236}">
                <a16:creationId xmlns:a16="http://schemas.microsoft.com/office/drawing/2014/main" id="{F9ACDDF0-3262-234C-A075-BC0D935C22E5}"/>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en-US" dirty="0"/>
              <a:t>Click to edit Master title style</a:t>
            </a:r>
            <a:endParaRPr lang="fi-FI" dirty="0"/>
          </a:p>
        </p:txBody>
      </p:sp>
      <p:sp>
        <p:nvSpPr>
          <p:cNvPr id="13" name="Text Placeholder 3">
            <a:extLst>
              <a:ext uri="{FF2B5EF4-FFF2-40B4-BE49-F238E27FC236}">
                <a16:creationId xmlns:a16="http://schemas.microsoft.com/office/drawing/2014/main" id="{CF8A2CDA-1C3A-0C41-B281-08EC34E01382}"/>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9" name="Picture 8">
            <a:extLst>
              <a:ext uri="{FF2B5EF4-FFF2-40B4-BE49-F238E27FC236}">
                <a16:creationId xmlns:a16="http://schemas.microsoft.com/office/drawing/2014/main" id="{F9B4ABC2-B1E5-5646-A58B-E94FD5EACE06}"/>
              </a:ext>
            </a:extLst>
          </p:cNvPr>
          <p:cNvPicPr>
            <a:picLocks noChangeAspect="1"/>
          </p:cNvPicPr>
          <p:nvPr userDrawn="1"/>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357335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vasen txt oik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7D279B4-7217-244B-8ECA-D772EB4A438C}"/>
              </a:ext>
            </a:extLst>
          </p:cNvPr>
          <p:cNvSpPr>
            <a:spLocks noGrp="1"/>
          </p:cNvSpPr>
          <p:nvPr>
            <p:ph type="pic" sz="quarter" idx="15"/>
          </p:nvPr>
        </p:nvSpPr>
        <p:spPr>
          <a:xfrm>
            <a:off x="-9419" y="0"/>
            <a:ext cx="3060000" cy="6858000"/>
          </a:xfrm>
        </p:spPr>
        <p:txBody>
          <a:bodyPr/>
          <a:lstStyle/>
          <a:p>
            <a:endParaRPr lang="fi-FI"/>
          </a:p>
        </p:txBody>
      </p:sp>
      <p:sp>
        <p:nvSpPr>
          <p:cNvPr id="2" name="Title 1">
            <a:extLst>
              <a:ext uri="{FF2B5EF4-FFF2-40B4-BE49-F238E27FC236}">
                <a16:creationId xmlns:a16="http://schemas.microsoft.com/office/drawing/2014/main" id="{CF748105-46DB-0948-9024-F289F32E9C9E}"/>
              </a:ext>
            </a:extLst>
          </p:cNvPr>
          <p:cNvSpPr>
            <a:spLocks noGrp="1"/>
          </p:cNvSpPr>
          <p:nvPr>
            <p:ph type="title"/>
          </p:nvPr>
        </p:nvSpPr>
        <p:spPr>
          <a:xfrm>
            <a:off x="3787319" y="371122"/>
            <a:ext cx="6953506" cy="1686278"/>
          </a:xfrm>
        </p:spPr>
        <p:txBody>
          <a:bodyPr anchor="b">
            <a:normAutofit/>
          </a:bodyPr>
          <a:lstStyle>
            <a:lvl1pPr algn="l">
              <a:defRPr sz="3600">
                <a:solidFill>
                  <a:srgbClr val="002F5B"/>
                </a:solidFill>
              </a:defRPr>
            </a:lvl1pPr>
          </a:lstStyle>
          <a:p>
            <a:r>
              <a:rPr lang="en-US" dirty="0"/>
              <a:t>Click to edit Master title style</a:t>
            </a:r>
            <a:endParaRPr lang="fi-FI" dirty="0"/>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0" name="Text Placeholder 3">
            <a:extLst>
              <a:ext uri="{FF2B5EF4-FFF2-40B4-BE49-F238E27FC236}">
                <a16:creationId xmlns:a16="http://schemas.microsoft.com/office/drawing/2014/main" id="{1F8FAB2A-4222-654B-AB95-220C6BE37FD0}"/>
              </a:ext>
            </a:extLst>
          </p:cNvPr>
          <p:cNvSpPr>
            <a:spLocks noGrp="1"/>
          </p:cNvSpPr>
          <p:nvPr>
            <p:ph type="body" sz="half" idx="16"/>
          </p:nvPr>
        </p:nvSpPr>
        <p:spPr>
          <a:xfrm>
            <a:off x="3787319" y="2152062"/>
            <a:ext cx="7666095" cy="4204287"/>
          </a:xfrm>
        </p:spPr>
        <p:txBody>
          <a:bodyPr>
            <a:normAutofit/>
          </a:bodyPr>
          <a:lstStyle>
            <a:lvl1pPr marL="0" indent="0">
              <a:lnSpc>
                <a:spcPct val="100000"/>
              </a:lnSpc>
              <a:spcBef>
                <a:spcPts val="8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9" name="Picture 8">
            <a:extLst>
              <a:ext uri="{FF2B5EF4-FFF2-40B4-BE49-F238E27FC236}">
                <a16:creationId xmlns:a16="http://schemas.microsoft.com/office/drawing/2014/main" id="{F2C9908C-B801-1B46-85EF-C1B0FF17AEBF}"/>
              </a:ext>
            </a:extLst>
          </p:cNvPr>
          <p:cNvPicPr>
            <a:picLocks noChangeAspect="1"/>
          </p:cNvPicPr>
          <p:nvPr userDrawn="1"/>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73855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kuva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B4EFF-307A-E147-83A4-ABF4A2428ACE}"/>
              </a:ext>
            </a:extLst>
          </p:cNvPr>
          <p:cNvPicPr>
            <a:picLocks noChangeAspect="1"/>
          </p:cNvPicPr>
          <p:nvPr userDrawn="1"/>
        </p:nvPicPr>
        <p:blipFill rotWithShape="1">
          <a:blip r:embed="rId2"/>
          <a:srcRect b="49945"/>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2" name="Text Placeholder 3">
            <a:extLst>
              <a:ext uri="{FF2B5EF4-FFF2-40B4-BE49-F238E27FC236}">
                <a16:creationId xmlns:a16="http://schemas.microsoft.com/office/drawing/2014/main" id="{F1C722D1-FA31-4940-8BD1-421C15AEEA0F}"/>
              </a:ext>
            </a:extLst>
          </p:cNvPr>
          <p:cNvSpPr>
            <a:spLocks noGrp="1"/>
          </p:cNvSpPr>
          <p:nvPr>
            <p:ph type="body" sz="half" idx="18"/>
          </p:nvPr>
        </p:nvSpPr>
        <p:spPr>
          <a:xfrm>
            <a:off x="3601206"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6" name="Text Placeholder 3">
            <a:extLst>
              <a:ext uri="{FF2B5EF4-FFF2-40B4-BE49-F238E27FC236}">
                <a16:creationId xmlns:a16="http://schemas.microsoft.com/office/drawing/2014/main" id="{B7B0F86B-AB84-7A41-A60D-CD6718BD8ED1}"/>
              </a:ext>
            </a:extLst>
          </p:cNvPr>
          <p:cNvSpPr>
            <a:spLocks noGrp="1"/>
          </p:cNvSpPr>
          <p:nvPr>
            <p:ph type="body" sz="half" idx="21"/>
          </p:nvPr>
        </p:nvSpPr>
        <p:spPr>
          <a:xfrm>
            <a:off x="6242598"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7" name="Title 1">
            <a:extLst>
              <a:ext uri="{FF2B5EF4-FFF2-40B4-BE49-F238E27FC236}">
                <a16:creationId xmlns:a16="http://schemas.microsoft.com/office/drawing/2014/main" id="{A5143527-32D0-9F4A-8E24-AA1998FDBAB0}"/>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en-US" dirty="0"/>
              <a:t>Click to edit Master title style</a:t>
            </a:r>
            <a:endParaRPr lang="fi-FI" dirty="0"/>
          </a:p>
        </p:txBody>
      </p:sp>
      <p:sp>
        <p:nvSpPr>
          <p:cNvPr id="10" name="Picture Placeholder 3">
            <a:extLst>
              <a:ext uri="{FF2B5EF4-FFF2-40B4-BE49-F238E27FC236}">
                <a16:creationId xmlns:a16="http://schemas.microsoft.com/office/drawing/2014/main" id="{D18FCC45-C6DD-7B40-A552-A0C509D23CE8}"/>
              </a:ext>
            </a:extLst>
          </p:cNvPr>
          <p:cNvSpPr>
            <a:spLocks noGrp="1" noChangeAspect="1"/>
          </p:cNvSpPr>
          <p:nvPr>
            <p:ph type="pic" sz="quarter" idx="22"/>
          </p:nvPr>
        </p:nvSpPr>
        <p:spPr>
          <a:xfrm>
            <a:off x="3601206" y="2262748"/>
            <a:ext cx="2340000" cy="2340000"/>
          </a:xfrm>
          <a:effectLst>
            <a:outerShdw blurRad="50800" dist="38100" dir="2700000" algn="tl" rotWithShape="0">
              <a:prstClr val="black">
                <a:alpha val="12000"/>
              </a:prstClr>
            </a:outerShdw>
          </a:effectLst>
        </p:spPr>
        <p:txBody>
          <a:bodyPr/>
          <a:lstStyle/>
          <a:p>
            <a:endParaRPr lang="fi-FI"/>
          </a:p>
        </p:txBody>
      </p:sp>
      <p:sp>
        <p:nvSpPr>
          <p:cNvPr id="11" name="Picture Placeholder 3">
            <a:extLst>
              <a:ext uri="{FF2B5EF4-FFF2-40B4-BE49-F238E27FC236}">
                <a16:creationId xmlns:a16="http://schemas.microsoft.com/office/drawing/2014/main" id="{058EE4CF-E4D6-C649-9228-1D6F31551312}"/>
              </a:ext>
            </a:extLst>
          </p:cNvPr>
          <p:cNvSpPr>
            <a:spLocks noGrp="1" noChangeAspect="1"/>
          </p:cNvSpPr>
          <p:nvPr>
            <p:ph type="pic" sz="quarter" idx="23"/>
          </p:nvPr>
        </p:nvSpPr>
        <p:spPr>
          <a:xfrm>
            <a:off x="6242597" y="2262748"/>
            <a:ext cx="2340000" cy="2340000"/>
          </a:xfrm>
          <a:effectLst>
            <a:outerShdw blurRad="50800" dist="38100" dir="2700000" algn="tl" rotWithShape="0">
              <a:prstClr val="black">
                <a:alpha val="12000"/>
              </a:prstClr>
            </a:outerShdw>
          </a:effectLst>
        </p:spPr>
        <p:txBody>
          <a:bodyPr/>
          <a:lstStyle/>
          <a:p>
            <a:endParaRPr lang="fi-FI"/>
          </a:p>
        </p:txBody>
      </p:sp>
      <p:pic>
        <p:nvPicPr>
          <p:cNvPr id="13" name="Picture 12">
            <a:extLst>
              <a:ext uri="{FF2B5EF4-FFF2-40B4-BE49-F238E27FC236}">
                <a16:creationId xmlns:a16="http://schemas.microsoft.com/office/drawing/2014/main" id="{97F6D75E-5D47-5745-8506-553C8871D320}"/>
              </a:ext>
            </a:extLst>
          </p:cNvPr>
          <p:cNvPicPr>
            <a:picLocks noChangeAspect="1"/>
          </p:cNvPicPr>
          <p:nvPr userDrawn="1"/>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318991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kuva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9FB142-2739-5840-AE3B-707D732B48F3}"/>
              </a:ext>
            </a:extLst>
          </p:cNvPr>
          <p:cNvPicPr>
            <a:picLocks noChangeAspect="1"/>
          </p:cNvPicPr>
          <p:nvPr userDrawn="1"/>
        </p:nvPicPr>
        <p:blipFill rotWithShape="1">
          <a:blip r:embed="rId2"/>
          <a:srcRect b="49945"/>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17" name="Picture Placeholder 3">
            <a:extLst>
              <a:ext uri="{FF2B5EF4-FFF2-40B4-BE49-F238E27FC236}">
                <a16:creationId xmlns:a16="http://schemas.microsoft.com/office/drawing/2014/main" id="{0C948641-6324-2C4E-8E41-5C6685E8DB19}"/>
              </a:ext>
            </a:extLst>
          </p:cNvPr>
          <p:cNvSpPr>
            <a:spLocks noGrp="1" noChangeAspect="1"/>
          </p:cNvSpPr>
          <p:nvPr>
            <p:ph type="pic" sz="quarter" idx="22"/>
          </p:nvPr>
        </p:nvSpPr>
        <p:spPr>
          <a:xfrm>
            <a:off x="2284609" y="2262748"/>
            <a:ext cx="2340000" cy="2340000"/>
          </a:xfrm>
          <a:effectLst>
            <a:outerShdw blurRad="50800" dist="38100" dir="2700000" algn="tl" rotWithShape="0">
              <a:prstClr val="black">
                <a:alpha val="12000"/>
              </a:prstClr>
            </a:outerShdw>
          </a:effectLst>
        </p:spPr>
        <p:txBody>
          <a:bodyPr/>
          <a:lstStyle/>
          <a:p>
            <a:endParaRPr lang="fi-FI"/>
          </a:p>
        </p:txBody>
      </p:sp>
      <p:sp>
        <p:nvSpPr>
          <p:cNvPr id="23" name="Text Placeholder 3">
            <a:extLst>
              <a:ext uri="{FF2B5EF4-FFF2-40B4-BE49-F238E27FC236}">
                <a16:creationId xmlns:a16="http://schemas.microsoft.com/office/drawing/2014/main" id="{5D000EAE-B6E3-7949-B464-A3F5C7CE6B45}"/>
              </a:ext>
            </a:extLst>
          </p:cNvPr>
          <p:cNvSpPr>
            <a:spLocks noGrp="1"/>
          </p:cNvSpPr>
          <p:nvPr>
            <p:ph type="body" sz="half" idx="26"/>
          </p:nvPr>
        </p:nvSpPr>
        <p:spPr>
          <a:xfrm>
            <a:off x="7576698"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4" name="Text Placeholder 3">
            <a:extLst>
              <a:ext uri="{FF2B5EF4-FFF2-40B4-BE49-F238E27FC236}">
                <a16:creationId xmlns:a16="http://schemas.microsoft.com/office/drawing/2014/main" id="{821D0D75-80AD-504C-B128-B1C2C9BF9A75}"/>
              </a:ext>
            </a:extLst>
          </p:cNvPr>
          <p:cNvSpPr>
            <a:spLocks noGrp="1"/>
          </p:cNvSpPr>
          <p:nvPr>
            <p:ph type="body" sz="half" idx="27"/>
          </p:nvPr>
        </p:nvSpPr>
        <p:spPr>
          <a:xfrm>
            <a:off x="4926000"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5" name="Text Placeholder 3">
            <a:extLst>
              <a:ext uri="{FF2B5EF4-FFF2-40B4-BE49-F238E27FC236}">
                <a16:creationId xmlns:a16="http://schemas.microsoft.com/office/drawing/2014/main" id="{25BDD379-F172-C141-BBAA-6F24F4137AE2}"/>
              </a:ext>
            </a:extLst>
          </p:cNvPr>
          <p:cNvSpPr>
            <a:spLocks noGrp="1"/>
          </p:cNvSpPr>
          <p:nvPr>
            <p:ph type="body" sz="half" idx="28"/>
          </p:nvPr>
        </p:nvSpPr>
        <p:spPr>
          <a:xfrm>
            <a:off x="2284609"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Picture Placeholder 3">
            <a:extLst>
              <a:ext uri="{FF2B5EF4-FFF2-40B4-BE49-F238E27FC236}">
                <a16:creationId xmlns:a16="http://schemas.microsoft.com/office/drawing/2014/main" id="{3CA66CA6-59A9-7149-B7B6-122A85A8E6E8}"/>
              </a:ext>
            </a:extLst>
          </p:cNvPr>
          <p:cNvSpPr>
            <a:spLocks noGrp="1" noChangeAspect="1"/>
          </p:cNvSpPr>
          <p:nvPr>
            <p:ph type="pic" sz="quarter" idx="29"/>
          </p:nvPr>
        </p:nvSpPr>
        <p:spPr>
          <a:xfrm>
            <a:off x="4926000" y="2262748"/>
            <a:ext cx="2340000" cy="2340000"/>
          </a:xfrm>
          <a:effectLst>
            <a:outerShdw blurRad="50800" dist="38100" dir="2700000" algn="tl" rotWithShape="0">
              <a:prstClr val="black">
                <a:alpha val="12000"/>
              </a:prstClr>
            </a:outerShdw>
          </a:effectLst>
        </p:spPr>
        <p:txBody>
          <a:bodyPr/>
          <a:lstStyle/>
          <a:p>
            <a:endParaRPr lang="fi-FI"/>
          </a:p>
        </p:txBody>
      </p:sp>
      <p:sp>
        <p:nvSpPr>
          <p:cNvPr id="12" name="Picture Placeholder 3">
            <a:extLst>
              <a:ext uri="{FF2B5EF4-FFF2-40B4-BE49-F238E27FC236}">
                <a16:creationId xmlns:a16="http://schemas.microsoft.com/office/drawing/2014/main" id="{670FDC78-CD04-C248-936D-4E535C556FA1}"/>
              </a:ext>
            </a:extLst>
          </p:cNvPr>
          <p:cNvSpPr>
            <a:spLocks noGrp="1" noChangeAspect="1"/>
          </p:cNvSpPr>
          <p:nvPr>
            <p:ph type="pic" sz="quarter" idx="30"/>
          </p:nvPr>
        </p:nvSpPr>
        <p:spPr>
          <a:xfrm>
            <a:off x="7576698" y="2262748"/>
            <a:ext cx="2340000" cy="2340000"/>
          </a:xfrm>
          <a:effectLst>
            <a:outerShdw blurRad="50800" dist="38100" dir="2700000" algn="tl" rotWithShape="0">
              <a:prstClr val="black">
                <a:alpha val="12000"/>
              </a:prstClr>
            </a:outerShdw>
          </a:effectLst>
        </p:spPr>
        <p:txBody>
          <a:bodyPr/>
          <a:lstStyle/>
          <a:p>
            <a:endParaRPr lang="fi-FI"/>
          </a:p>
        </p:txBody>
      </p:sp>
      <p:sp>
        <p:nvSpPr>
          <p:cNvPr id="16" name="Title 1">
            <a:extLst>
              <a:ext uri="{FF2B5EF4-FFF2-40B4-BE49-F238E27FC236}">
                <a16:creationId xmlns:a16="http://schemas.microsoft.com/office/drawing/2014/main" id="{B7DB94EF-40A9-134C-A16A-9F12A7B32799}"/>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en-US" dirty="0"/>
              <a:t>Click to edit Master title style</a:t>
            </a:r>
            <a:endParaRPr lang="fi-FI" dirty="0"/>
          </a:p>
        </p:txBody>
      </p:sp>
      <p:pic>
        <p:nvPicPr>
          <p:cNvPr id="13" name="Picture 12">
            <a:extLst>
              <a:ext uri="{FF2B5EF4-FFF2-40B4-BE49-F238E27FC236}">
                <a16:creationId xmlns:a16="http://schemas.microsoft.com/office/drawing/2014/main" id="{6D24817B-E0C7-4047-97EA-8D4DF9DE34BA}"/>
              </a:ext>
            </a:extLst>
          </p:cNvPr>
          <p:cNvPicPr>
            <a:picLocks noChangeAspect="1"/>
          </p:cNvPicPr>
          <p:nvPr userDrawn="1"/>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355403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kuva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B2900E-C3A0-A34C-B548-6B0DD892D7A6}"/>
              </a:ext>
            </a:extLst>
          </p:cNvPr>
          <p:cNvPicPr>
            <a:picLocks noChangeAspect="1"/>
          </p:cNvPicPr>
          <p:nvPr userDrawn="1"/>
        </p:nvPicPr>
        <p:blipFill rotWithShape="1">
          <a:blip r:embed="rId2"/>
          <a:srcRect b="49945"/>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1E5BB522-C2A2-944F-BE3C-E8AEDC463307}" type="slidenum">
              <a:rPr lang="fi-FI" smtClean="0"/>
              <a:t>‹#›</a:t>
            </a:fld>
            <a:endParaRPr lang="fi-FI" dirty="0"/>
          </a:p>
        </p:txBody>
      </p:sp>
      <p:sp>
        <p:nvSpPr>
          <p:cNvPr id="23" name="Text Placeholder 3">
            <a:extLst>
              <a:ext uri="{FF2B5EF4-FFF2-40B4-BE49-F238E27FC236}">
                <a16:creationId xmlns:a16="http://schemas.microsoft.com/office/drawing/2014/main" id="{7D623471-4980-9641-B3B4-4B85FB9A32FC}"/>
              </a:ext>
            </a:extLst>
          </p:cNvPr>
          <p:cNvSpPr>
            <a:spLocks noGrp="1"/>
          </p:cNvSpPr>
          <p:nvPr>
            <p:ph type="body" sz="half" idx="30"/>
          </p:nvPr>
        </p:nvSpPr>
        <p:spPr>
          <a:xfrm>
            <a:off x="972935"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4" name="Text Placeholder 3">
            <a:extLst>
              <a:ext uri="{FF2B5EF4-FFF2-40B4-BE49-F238E27FC236}">
                <a16:creationId xmlns:a16="http://schemas.microsoft.com/office/drawing/2014/main" id="{FD3FB280-2B1E-194E-B740-5E2F1300A424}"/>
              </a:ext>
            </a:extLst>
          </p:cNvPr>
          <p:cNvSpPr>
            <a:spLocks noGrp="1"/>
          </p:cNvSpPr>
          <p:nvPr>
            <p:ph type="body" sz="half" idx="31"/>
          </p:nvPr>
        </p:nvSpPr>
        <p:spPr>
          <a:xfrm>
            <a:off x="3614326"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9" name="Text Placeholder 3">
            <a:extLst>
              <a:ext uri="{FF2B5EF4-FFF2-40B4-BE49-F238E27FC236}">
                <a16:creationId xmlns:a16="http://schemas.microsoft.com/office/drawing/2014/main" id="{16745DA5-3D02-834C-9004-6EA74085AD4E}"/>
              </a:ext>
            </a:extLst>
          </p:cNvPr>
          <p:cNvSpPr>
            <a:spLocks noGrp="1"/>
          </p:cNvSpPr>
          <p:nvPr>
            <p:ph type="body" sz="half" idx="32"/>
          </p:nvPr>
        </p:nvSpPr>
        <p:spPr>
          <a:xfrm>
            <a:off x="6255716"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0" name="Text Placeholder 3">
            <a:extLst>
              <a:ext uri="{FF2B5EF4-FFF2-40B4-BE49-F238E27FC236}">
                <a16:creationId xmlns:a16="http://schemas.microsoft.com/office/drawing/2014/main" id="{B7511C7F-3548-AF44-87F8-EE78B514AC03}"/>
              </a:ext>
            </a:extLst>
          </p:cNvPr>
          <p:cNvSpPr>
            <a:spLocks noGrp="1"/>
          </p:cNvSpPr>
          <p:nvPr>
            <p:ph type="body" sz="half" idx="33"/>
          </p:nvPr>
        </p:nvSpPr>
        <p:spPr>
          <a:xfrm>
            <a:off x="8897107"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1" name="Title 1">
            <a:extLst>
              <a:ext uri="{FF2B5EF4-FFF2-40B4-BE49-F238E27FC236}">
                <a16:creationId xmlns:a16="http://schemas.microsoft.com/office/drawing/2014/main" id="{43AA93D3-A9A9-4145-B0C2-4CDEBDC60A5B}"/>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en-US" dirty="0"/>
              <a:t>Click to edit Master title style</a:t>
            </a:r>
            <a:endParaRPr lang="fi-FI" dirty="0"/>
          </a:p>
        </p:txBody>
      </p:sp>
      <p:sp>
        <p:nvSpPr>
          <p:cNvPr id="15" name="Picture Placeholder 3">
            <a:extLst>
              <a:ext uri="{FF2B5EF4-FFF2-40B4-BE49-F238E27FC236}">
                <a16:creationId xmlns:a16="http://schemas.microsoft.com/office/drawing/2014/main" id="{DD247B6A-6DD6-8E4F-89F7-D036D882B9FF}"/>
              </a:ext>
            </a:extLst>
          </p:cNvPr>
          <p:cNvSpPr>
            <a:spLocks noGrp="1" noChangeAspect="1"/>
          </p:cNvSpPr>
          <p:nvPr>
            <p:ph type="pic" sz="quarter" idx="22"/>
          </p:nvPr>
        </p:nvSpPr>
        <p:spPr>
          <a:xfrm>
            <a:off x="972934" y="2262748"/>
            <a:ext cx="2340000" cy="2340000"/>
          </a:xfrm>
          <a:effectLst>
            <a:outerShdw blurRad="50800" dist="38100" dir="2700000" algn="tl" rotWithShape="0">
              <a:prstClr val="black">
                <a:alpha val="12000"/>
              </a:prstClr>
            </a:outerShdw>
          </a:effectLst>
        </p:spPr>
        <p:txBody>
          <a:bodyPr/>
          <a:lstStyle/>
          <a:p>
            <a:endParaRPr lang="fi-FI"/>
          </a:p>
        </p:txBody>
      </p:sp>
      <p:sp>
        <p:nvSpPr>
          <p:cNvPr id="16" name="Picture Placeholder 3">
            <a:extLst>
              <a:ext uri="{FF2B5EF4-FFF2-40B4-BE49-F238E27FC236}">
                <a16:creationId xmlns:a16="http://schemas.microsoft.com/office/drawing/2014/main" id="{BD3AEF14-403E-0D49-9752-CCB3AC97D085}"/>
              </a:ext>
            </a:extLst>
          </p:cNvPr>
          <p:cNvSpPr>
            <a:spLocks noGrp="1" noChangeAspect="1"/>
          </p:cNvSpPr>
          <p:nvPr>
            <p:ph type="pic" sz="quarter" idx="37"/>
          </p:nvPr>
        </p:nvSpPr>
        <p:spPr>
          <a:xfrm>
            <a:off x="3614325" y="2262748"/>
            <a:ext cx="2340000" cy="2340000"/>
          </a:xfrm>
          <a:effectLst>
            <a:outerShdw blurRad="50800" dist="38100" dir="2700000" algn="tl" rotWithShape="0">
              <a:prstClr val="black">
                <a:alpha val="12000"/>
              </a:prstClr>
            </a:outerShdw>
          </a:effectLst>
        </p:spPr>
        <p:txBody>
          <a:bodyPr/>
          <a:lstStyle/>
          <a:p>
            <a:endParaRPr lang="fi-FI"/>
          </a:p>
        </p:txBody>
      </p:sp>
      <p:sp>
        <p:nvSpPr>
          <p:cNvPr id="17" name="Picture Placeholder 3">
            <a:extLst>
              <a:ext uri="{FF2B5EF4-FFF2-40B4-BE49-F238E27FC236}">
                <a16:creationId xmlns:a16="http://schemas.microsoft.com/office/drawing/2014/main" id="{D767C64C-BE03-3C49-8F5E-F21FA49C2B71}"/>
              </a:ext>
            </a:extLst>
          </p:cNvPr>
          <p:cNvSpPr>
            <a:spLocks noGrp="1" noChangeAspect="1"/>
          </p:cNvSpPr>
          <p:nvPr>
            <p:ph type="pic" sz="quarter" idx="38"/>
          </p:nvPr>
        </p:nvSpPr>
        <p:spPr>
          <a:xfrm>
            <a:off x="6255716" y="2262748"/>
            <a:ext cx="2340000" cy="2340000"/>
          </a:xfrm>
          <a:effectLst>
            <a:outerShdw blurRad="50800" dist="38100" dir="2700000" algn="tl" rotWithShape="0">
              <a:prstClr val="black">
                <a:alpha val="12000"/>
              </a:prstClr>
            </a:outerShdw>
          </a:effectLst>
        </p:spPr>
        <p:txBody>
          <a:bodyPr/>
          <a:lstStyle/>
          <a:p>
            <a:endParaRPr lang="fi-FI"/>
          </a:p>
        </p:txBody>
      </p:sp>
      <p:sp>
        <p:nvSpPr>
          <p:cNvPr id="21" name="Picture Placeholder 3">
            <a:extLst>
              <a:ext uri="{FF2B5EF4-FFF2-40B4-BE49-F238E27FC236}">
                <a16:creationId xmlns:a16="http://schemas.microsoft.com/office/drawing/2014/main" id="{9505BD62-B4F5-0046-B316-96AE1E1D8667}"/>
              </a:ext>
            </a:extLst>
          </p:cNvPr>
          <p:cNvSpPr>
            <a:spLocks noGrp="1" noChangeAspect="1"/>
          </p:cNvSpPr>
          <p:nvPr>
            <p:ph type="pic" sz="quarter" idx="39"/>
          </p:nvPr>
        </p:nvSpPr>
        <p:spPr>
          <a:xfrm>
            <a:off x="8897107" y="2262748"/>
            <a:ext cx="2340000" cy="2340000"/>
          </a:xfrm>
          <a:effectLst>
            <a:outerShdw blurRad="50800" dist="38100" dir="2700000" algn="tl" rotWithShape="0">
              <a:prstClr val="black">
                <a:alpha val="12000"/>
              </a:prstClr>
            </a:outerShdw>
          </a:effectLst>
        </p:spPr>
        <p:txBody>
          <a:bodyPr/>
          <a:lstStyle/>
          <a:p>
            <a:endParaRPr lang="fi-FI"/>
          </a:p>
        </p:txBody>
      </p:sp>
      <p:pic>
        <p:nvPicPr>
          <p:cNvPr id="14" name="Picture 13">
            <a:extLst>
              <a:ext uri="{FF2B5EF4-FFF2-40B4-BE49-F238E27FC236}">
                <a16:creationId xmlns:a16="http://schemas.microsoft.com/office/drawing/2014/main" id="{E7415E2C-35FB-A64E-B1FA-D2F5ACD16F2B}"/>
              </a:ext>
            </a:extLst>
          </p:cNvPr>
          <p:cNvPicPr>
            <a:picLocks noChangeAspect="1"/>
          </p:cNvPicPr>
          <p:nvPr userDrawn="1"/>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170048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Prentaation alk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B05-239D-0643-93B5-2899FBB1B7DD}"/>
              </a:ext>
            </a:extLst>
          </p:cNvPr>
          <p:cNvSpPr>
            <a:spLocks noGrp="1"/>
          </p:cNvSpPr>
          <p:nvPr>
            <p:ph type="title"/>
          </p:nvPr>
        </p:nvSpPr>
        <p:spPr>
          <a:xfrm>
            <a:off x="1422301" y="2002632"/>
            <a:ext cx="9347399" cy="2852737"/>
          </a:xfrm>
        </p:spPr>
        <p:txBody>
          <a:bodyPr anchor="ctr">
            <a:normAutofit/>
          </a:bodyPr>
          <a:lstStyle>
            <a:lvl1pPr>
              <a:lnSpc>
                <a:spcPct val="100000"/>
              </a:lnSpc>
              <a:spcBef>
                <a:spcPts val="80"/>
              </a:spcBef>
              <a:defRPr sz="6000" spc="-150">
                <a:solidFill>
                  <a:schemeClr val="bg1"/>
                </a:solidFill>
              </a:defRPr>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D56858AD-DC95-2F44-89C2-1218375A0CB1}"/>
              </a:ext>
            </a:extLst>
          </p:cNvPr>
          <p:cNvSpPr>
            <a:spLocks noGrp="1"/>
          </p:cNvSpPr>
          <p:nvPr>
            <p:ph type="body" idx="1"/>
          </p:nvPr>
        </p:nvSpPr>
        <p:spPr>
          <a:xfrm>
            <a:off x="1422302" y="4855369"/>
            <a:ext cx="9347398" cy="2259479"/>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5" name="Picture 4">
            <a:extLst>
              <a:ext uri="{FF2B5EF4-FFF2-40B4-BE49-F238E27FC236}">
                <a16:creationId xmlns:a16="http://schemas.microsoft.com/office/drawing/2014/main" id="{DF04969C-9A25-EC48-80BE-F3B2F7A408DA}"/>
              </a:ext>
            </a:extLst>
          </p:cNvPr>
          <p:cNvPicPr>
            <a:picLocks noChangeAspect="1"/>
          </p:cNvPicPr>
          <p:nvPr userDrawn="1"/>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38494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erus bullleti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EE9-F05E-6B42-BD66-E8997A6B5B54}"/>
              </a:ext>
            </a:extLst>
          </p:cNvPr>
          <p:cNvSpPr>
            <a:spLocks noGrp="1"/>
          </p:cNvSpPr>
          <p:nvPr>
            <p:ph type="title"/>
          </p:nvPr>
        </p:nvSpPr>
        <p:spPr>
          <a:xfrm>
            <a:off x="838200" y="365125"/>
            <a:ext cx="9729188" cy="1325563"/>
          </a:xfrm>
        </p:spPr>
        <p:txBody>
          <a:bodyPr>
            <a:normAutofit/>
          </a:bodyPr>
          <a:lstStyle>
            <a:lvl1pPr>
              <a:defRPr sz="4000">
                <a:solidFill>
                  <a:srgbClr val="002F5B"/>
                </a:solidFill>
              </a:defRPr>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61A0DB2E-9A5E-AA42-AB8C-DF85F03C0A79}"/>
              </a:ext>
            </a:extLst>
          </p:cNvPr>
          <p:cNvSpPr>
            <a:spLocks noGrp="1"/>
          </p:cNvSpPr>
          <p:nvPr>
            <p:ph idx="1"/>
          </p:nvPr>
        </p:nvSpPr>
        <p:spPr/>
        <p:txBody>
          <a:bodyPr/>
          <a:lstStyle>
            <a:lvl1pPr>
              <a:defRPr sz="2400"/>
            </a:lvl1pPr>
            <a:lvl2pPr>
              <a:defRPr sz="2000"/>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8" name="Slide Number Placeholder 5">
            <a:extLst>
              <a:ext uri="{FF2B5EF4-FFF2-40B4-BE49-F238E27FC236}">
                <a16:creationId xmlns:a16="http://schemas.microsoft.com/office/drawing/2014/main" id="{328E9409-3262-8A43-9AC6-41184C1C1CB3}"/>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6" name="Picture 5">
            <a:extLst>
              <a:ext uri="{FF2B5EF4-FFF2-40B4-BE49-F238E27FC236}">
                <a16:creationId xmlns:a16="http://schemas.microsoft.com/office/drawing/2014/main" id="{F7F13E1E-2DDE-984A-A663-256070ED07BC}"/>
              </a:ext>
            </a:extLst>
          </p:cNvPr>
          <p:cNvPicPr>
            <a:picLocks noChangeAspect="1"/>
          </p:cNvPicPr>
          <p:nvPr userDrawn="1"/>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64503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ulletit 2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7FFF-98B7-0647-BB1C-EE8CA23E1D95}"/>
              </a:ext>
            </a:extLst>
          </p:cNvPr>
          <p:cNvSpPr>
            <a:spLocks noGrp="1"/>
          </p:cNvSpPr>
          <p:nvPr>
            <p:ph type="title"/>
          </p:nvPr>
        </p:nvSpPr>
        <p:spPr>
          <a:xfrm>
            <a:off x="838200" y="365125"/>
            <a:ext cx="9729188" cy="1325563"/>
          </a:xfrm>
        </p:spPr>
        <p:txBody>
          <a:bodyPr>
            <a:normAutofit/>
          </a:bodyPr>
          <a:lstStyle>
            <a:lvl1pPr>
              <a:defRPr sz="4000"/>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0B8AC24F-74C8-D846-9FB3-6CAF2AA9D19F}"/>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a:extLst>
              <a:ext uri="{FF2B5EF4-FFF2-40B4-BE49-F238E27FC236}">
                <a16:creationId xmlns:a16="http://schemas.microsoft.com/office/drawing/2014/main" id="{E9D2042A-92A6-2240-8510-115D1F6795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1E5BB522-C2A2-944F-BE3C-E8AEDC463307}" type="slidenum">
              <a:rPr lang="fi-FI" smtClean="0"/>
              <a:t>‹#›</a:t>
            </a:fld>
            <a:endParaRPr lang="fi-FI"/>
          </a:p>
        </p:txBody>
      </p:sp>
      <p:pic>
        <p:nvPicPr>
          <p:cNvPr id="9" name="Picture 8">
            <a:extLst>
              <a:ext uri="{FF2B5EF4-FFF2-40B4-BE49-F238E27FC236}">
                <a16:creationId xmlns:a16="http://schemas.microsoft.com/office/drawing/2014/main" id="{2A0DB301-D288-1043-B374-5C34D6A692DE}"/>
              </a:ext>
            </a:extLst>
          </p:cNvPr>
          <p:cNvPicPr>
            <a:picLocks noChangeAspect="1"/>
          </p:cNvPicPr>
          <p:nvPr userDrawn="1"/>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406043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it 2 palstaa, otsikkolaatik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9087-53CC-FF44-9A30-AE9D41C2D5BD}"/>
              </a:ext>
            </a:extLst>
          </p:cNvPr>
          <p:cNvSpPr>
            <a:spLocks noGrp="1"/>
          </p:cNvSpPr>
          <p:nvPr>
            <p:ph type="title"/>
          </p:nvPr>
        </p:nvSpPr>
        <p:spPr>
          <a:xfrm>
            <a:off x="839788" y="365125"/>
            <a:ext cx="9727600" cy="1325563"/>
          </a:xfrm>
        </p:spPr>
        <p:txBody>
          <a:bodyPr>
            <a:normAutofit/>
          </a:bodyPr>
          <a:lstStyle>
            <a:lvl1pPr>
              <a:defRPr sz="4000"/>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E6B6C178-61AC-C148-AA6D-032ACA632CCF}"/>
              </a:ext>
            </a:extLst>
          </p:cNvPr>
          <p:cNvSpPr>
            <a:spLocks noGrp="1"/>
          </p:cNvSpPr>
          <p:nvPr>
            <p:ph type="body" idx="1"/>
          </p:nvPr>
        </p:nvSpPr>
        <p:spPr>
          <a:xfrm>
            <a:off x="839788" y="1796630"/>
            <a:ext cx="5157787" cy="823912"/>
          </a:xfrm>
          <a:solidFill>
            <a:srgbClr val="002F5B"/>
          </a:solidFill>
        </p:spPr>
        <p:txBody>
          <a:bodyPr lIns="216000" tIns="216000" rIns="216000" bIns="216000" anchor="b"/>
          <a:lstStyle>
            <a:lvl1pPr marL="0" indent="0" algn="l">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7BC0E9A-28E5-7540-BB0A-C5978482691D}"/>
              </a:ext>
            </a:extLst>
          </p:cNvPr>
          <p:cNvSpPr>
            <a:spLocks noGrp="1"/>
          </p:cNvSpPr>
          <p:nvPr>
            <p:ph sz="half" idx="2"/>
          </p:nvPr>
        </p:nvSpPr>
        <p:spPr>
          <a:xfrm>
            <a:off x="839788" y="2723474"/>
            <a:ext cx="5157787" cy="36328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Content Placeholder 5">
            <a:extLst>
              <a:ext uri="{FF2B5EF4-FFF2-40B4-BE49-F238E27FC236}">
                <a16:creationId xmlns:a16="http://schemas.microsoft.com/office/drawing/2014/main" id="{14B6E82A-08A3-4944-A393-1DFF5854B06D}"/>
              </a:ext>
            </a:extLst>
          </p:cNvPr>
          <p:cNvSpPr>
            <a:spLocks noGrp="1"/>
          </p:cNvSpPr>
          <p:nvPr>
            <p:ph sz="quarter" idx="4"/>
          </p:nvPr>
        </p:nvSpPr>
        <p:spPr>
          <a:xfrm>
            <a:off x="6172200" y="2723474"/>
            <a:ext cx="5183188" cy="36328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9" name="Slide Number Placeholder 8">
            <a:extLst>
              <a:ext uri="{FF2B5EF4-FFF2-40B4-BE49-F238E27FC236}">
                <a16:creationId xmlns:a16="http://schemas.microsoft.com/office/drawing/2014/main" id="{8D78228E-A85B-BB43-AEB1-3325048CB0CA}"/>
              </a:ext>
            </a:extLst>
          </p:cNvPr>
          <p:cNvSpPr>
            <a:spLocks noGrp="1"/>
          </p:cNvSpPr>
          <p:nvPr>
            <p:ph type="sldNum" sz="quarter" idx="12"/>
          </p:nvPr>
        </p:nvSpPr>
        <p:spPr/>
        <p:txBody>
          <a:bodyPr/>
          <a:lstStyle/>
          <a:p>
            <a:fld id="{1E5BB522-C2A2-944F-BE3C-E8AEDC463307}" type="slidenum">
              <a:rPr lang="fi-FI" smtClean="0"/>
              <a:t>‹#›</a:t>
            </a:fld>
            <a:endParaRPr lang="fi-FI"/>
          </a:p>
        </p:txBody>
      </p:sp>
      <p:sp>
        <p:nvSpPr>
          <p:cNvPr id="11" name="Text Placeholder 2">
            <a:extLst>
              <a:ext uri="{FF2B5EF4-FFF2-40B4-BE49-F238E27FC236}">
                <a16:creationId xmlns:a16="http://schemas.microsoft.com/office/drawing/2014/main" id="{515523ED-6704-5347-BE67-573A7B1ED7ED}"/>
              </a:ext>
            </a:extLst>
          </p:cNvPr>
          <p:cNvSpPr>
            <a:spLocks noGrp="1"/>
          </p:cNvSpPr>
          <p:nvPr>
            <p:ph type="body" idx="13"/>
          </p:nvPr>
        </p:nvSpPr>
        <p:spPr>
          <a:xfrm>
            <a:off x="6172200" y="1796630"/>
            <a:ext cx="5157787" cy="823912"/>
          </a:xfrm>
          <a:solidFill>
            <a:srgbClr val="002F5B"/>
          </a:solidFill>
        </p:spPr>
        <p:txBody>
          <a:bodyPr lIns="216000" tIns="216000" rIns="216000" bIns="216000" anchor="b"/>
          <a:lstStyle>
            <a:lvl1pPr marL="0" indent="0" algn="l">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2" name="Picture 11">
            <a:extLst>
              <a:ext uri="{FF2B5EF4-FFF2-40B4-BE49-F238E27FC236}">
                <a16:creationId xmlns:a16="http://schemas.microsoft.com/office/drawing/2014/main" id="{B834F07E-BA3F-8B43-99ED-0FC5716BFCAA}"/>
              </a:ext>
            </a:extLst>
          </p:cNvPr>
          <p:cNvPicPr>
            <a:picLocks noChangeAspect="1"/>
          </p:cNvPicPr>
          <p:nvPr userDrawn="1"/>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330031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olla ty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7FFF-98B7-0647-BB1C-EE8CA23E1D95}"/>
              </a:ext>
            </a:extLst>
          </p:cNvPr>
          <p:cNvSpPr>
            <a:spLocks noGrp="1"/>
          </p:cNvSpPr>
          <p:nvPr>
            <p:ph type="title"/>
          </p:nvPr>
        </p:nvSpPr>
        <p:spPr>
          <a:xfrm>
            <a:off x="838200" y="365125"/>
            <a:ext cx="9729188" cy="1325563"/>
          </a:xfrm>
        </p:spPr>
        <p:txBody>
          <a:bodyPr>
            <a:normAutofit/>
          </a:bodyPr>
          <a:lstStyle>
            <a:lvl1pPr>
              <a:defRPr sz="4000"/>
            </a:lvl1pPr>
          </a:lstStyle>
          <a:p>
            <a:r>
              <a:rPr lang="en-US" dirty="0"/>
              <a:t>Click to edit Master title style</a:t>
            </a:r>
            <a:endParaRPr lang="fi-FI" dirty="0"/>
          </a:p>
        </p:txBody>
      </p:sp>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1E5BB522-C2A2-944F-BE3C-E8AEDC463307}" type="slidenum">
              <a:rPr lang="fi-FI" smtClean="0"/>
              <a:t>‹#›</a:t>
            </a:fld>
            <a:endParaRPr lang="fi-FI"/>
          </a:p>
        </p:txBody>
      </p:sp>
      <p:pic>
        <p:nvPicPr>
          <p:cNvPr id="5" name="Picture 4">
            <a:extLst>
              <a:ext uri="{FF2B5EF4-FFF2-40B4-BE49-F238E27FC236}">
                <a16:creationId xmlns:a16="http://schemas.microsoft.com/office/drawing/2014/main" id="{A3FDC4F6-9C10-614A-B01A-1E09993B8734}"/>
              </a:ext>
            </a:extLst>
          </p:cNvPr>
          <p:cNvPicPr>
            <a:picLocks noChangeAspect="1"/>
          </p:cNvPicPr>
          <p:nvPr userDrawn="1"/>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73937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teksti val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B05-239D-0643-93B5-2899FBB1B7DD}"/>
              </a:ext>
            </a:extLst>
          </p:cNvPr>
          <p:cNvSpPr>
            <a:spLocks noGrp="1"/>
          </p:cNvSpPr>
          <p:nvPr>
            <p:ph type="title"/>
          </p:nvPr>
        </p:nvSpPr>
        <p:spPr>
          <a:xfrm>
            <a:off x="1409830" y="181370"/>
            <a:ext cx="9080569" cy="2852737"/>
          </a:xfrm>
          <a:effectLst/>
        </p:spPr>
        <p:txBody>
          <a:bodyPr anchor="b">
            <a:normAutofit/>
          </a:bodyPr>
          <a:lstStyle>
            <a:lvl1pPr>
              <a:defRPr sz="5400" spc="-50" baseline="0">
                <a:solidFill>
                  <a:srgbClr val="002F5B"/>
                </a:solidFill>
              </a:defRPr>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D56858AD-DC95-2F44-89C2-1218375A0CB1}"/>
              </a:ext>
            </a:extLst>
          </p:cNvPr>
          <p:cNvSpPr>
            <a:spLocks noGrp="1"/>
          </p:cNvSpPr>
          <p:nvPr>
            <p:ph type="body" idx="1"/>
          </p:nvPr>
        </p:nvSpPr>
        <p:spPr>
          <a:xfrm>
            <a:off x="1409830" y="3227248"/>
            <a:ext cx="9080569" cy="2259479"/>
          </a:xfrm>
          <a:effectLst>
            <a:glow rad="546100">
              <a:schemeClr val="tx1">
                <a:alpha val="84000"/>
              </a:schemeClr>
            </a:glow>
          </a:effectLst>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F3FF480C-8508-5A4D-9436-22E96D7B7391}"/>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6" name="Picture 5">
            <a:extLst>
              <a:ext uri="{FF2B5EF4-FFF2-40B4-BE49-F238E27FC236}">
                <a16:creationId xmlns:a16="http://schemas.microsoft.com/office/drawing/2014/main" id="{A48DB580-2DC2-F94A-BCD6-F3565825CD81}"/>
              </a:ext>
            </a:extLst>
          </p:cNvPr>
          <p:cNvPicPr>
            <a:picLocks noChangeAspect="1"/>
          </p:cNvPicPr>
          <p:nvPr userDrawn="1"/>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82239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eskellä">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p:spPr>
        <p:txBody>
          <a:bodyPr anchor="ctr">
            <a:normAutofit/>
          </a:bodyPr>
          <a:lstStyle>
            <a:lvl1pPr marL="0" indent="0">
              <a:lnSpc>
                <a:spcPct val="100000"/>
              </a:lnSpc>
              <a:buNone/>
              <a:defRPr sz="3200" b="0">
                <a:solidFill>
                  <a:srgbClr val="002F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Slide Number Placeholder 5">
            <a:extLst>
              <a:ext uri="{FF2B5EF4-FFF2-40B4-BE49-F238E27FC236}">
                <a16:creationId xmlns:a16="http://schemas.microsoft.com/office/drawing/2014/main" id="{9C39EA95-DE4A-424E-AE6D-CD9E6CD3B03B}"/>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6" name="Picture 5">
            <a:extLst>
              <a:ext uri="{FF2B5EF4-FFF2-40B4-BE49-F238E27FC236}">
                <a16:creationId xmlns:a16="http://schemas.microsoft.com/office/drawing/2014/main" id="{1E75CB7F-1FA4-C247-BE80-138D3104329F}"/>
              </a:ext>
            </a:extLst>
          </p:cNvPr>
          <p:cNvPicPr>
            <a:picLocks noChangeAspect="1"/>
          </p:cNvPicPr>
          <p:nvPr userDrawn="1"/>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35090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eksti">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DD9567F-1B21-044D-A586-CDAFD90C3A4C}"/>
              </a:ext>
            </a:extLst>
          </p:cNvPr>
          <p:cNvSpPr>
            <a:spLocks noGrp="1"/>
          </p:cNvSpPr>
          <p:nvPr>
            <p:ph type="body" idx="1"/>
          </p:nvPr>
        </p:nvSpPr>
        <p:spPr>
          <a:xfrm>
            <a:off x="1688207" y="1513230"/>
            <a:ext cx="8815587" cy="3831541"/>
          </a:xfrm>
          <a:effectLst/>
        </p:spPr>
        <p:txBody>
          <a:bodyPr anchor="ctr">
            <a:normAutofit/>
          </a:bodyPr>
          <a:lstStyle>
            <a:lvl1pPr marL="0" indent="0" algn="ctr">
              <a:buNone/>
              <a:defRPr sz="8800" b="1" spc="-150">
                <a:solidFill>
                  <a:srgbClr val="002F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Slide Number Placeholder 5">
            <a:extLst>
              <a:ext uri="{FF2B5EF4-FFF2-40B4-BE49-F238E27FC236}">
                <a16:creationId xmlns:a16="http://schemas.microsoft.com/office/drawing/2014/main" id="{87832437-0311-0545-BFCF-088015338C82}"/>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pic>
        <p:nvPicPr>
          <p:cNvPr id="6" name="Picture 5">
            <a:extLst>
              <a:ext uri="{FF2B5EF4-FFF2-40B4-BE49-F238E27FC236}">
                <a16:creationId xmlns:a16="http://schemas.microsoft.com/office/drawing/2014/main" id="{3BEA0A68-317E-4145-8E0E-2608C3437C12}"/>
              </a:ext>
            </a:extLst>
          </p:cNvPr>
          <p:cNvPicPr>
            <a:picLocks noChangeAspect="1"/>
          </p:cNvPicPr>
          <p:nvPr userDrawn="1"/>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102474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67B95-9AC7-A043-B8FD-E3021C1E9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95384559-CC17-CE46-9193-51A9D8A0B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Slide Number Placeholder 5">
            <a:extLst>
              <a:ext uri="{FF2B5EF4-FFF2-40B4-BE49-F238E27FC236}">
                <a16:creationId xmlns:a16="http://schemas.microsoft.com/office/drawing/2014/main" id="{9B294E01-4403-BB4F-9726-41BA18A9D2F7}"/>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1E5BB522-C2A2-944F-BE3C-E8AEDC463307}" type="slidenum">
              <a:rPr lang="fi-FI" smtClean="0"/>
              <a:pPr/>
              <a:t>‹#›</a:t>
            </a:fld>
            <a:endParaRPr lang="fi-FI" dirty="0"/>
          </a:p>
        </p:txBody>
      </p:sp>
    </p:spTree>
    <p:extLst>
      <p:ext uri="{BB962C8B-B14F-4D97-AF65-F5344CB8AC3E}">
        <p14:creationId xmlns:p14="http://schemas.microsoft.com/office/powerpoint/2010/main" val="3704997948"/>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0" r:id="rId3"/>
    <p:sldLayoutId id="2147483652" r:id="rId4"/>
    <p:sldLayoutId id="2147483653" r:id="rId5"/>
    <p:sldLayoutId id="2147483673" r:id="rId6"/>
    <p:sldLayoutId id="2147483667" r:id="rId7"/>
    <p:sldLayoutId id="2147483668" r:id="rId8"/>
    <p:sldLayoutId id="2147483669" r:id="rId9"/>
    <p:sldLayoutId id="2147483684" r:id="rId10"/>
    <p:sldLayoutId id="2147483655" r:id="rId11"/>
    <p:sldLayoutId id="2147483661" r:id="rId12"/>
    <p:sldLayoutId id="2147483659" r:id="rId13"/>
    <p:sldLayoutId id="2147483660" r:id="rId14"/>
    <p:sldLayoutId id="2147483662" r:id="rId15"/>
    <p:sldLayoutId id="2147483663" r:id="rId16"/>
    <p:sldLayoutId id="2147483686" r:id="rId17"/>
    <p:sldLayoutId id="2147483685" r:id="rId18"/>
    <p:sldLayoutId id="214748368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600" b="1" kern="1200">
          <a:solidFill>
            <a:srgbClr val="002F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800"/>
        </a:spcBef>
        <a:spcAft>
          <a:spcPts val="5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altLang="fi-FI" dirty="0" smtClean="0"/>
              <a:t>Maa- ja metsätalouden uudet valtiontukisäännöt</a:t>
            </a:r>
            <a:r>
              <a:rPr lang="fi-FI" altLang="fi-FI" dirty="0" smtClean="0"/>
              <a:t/>
            </a:r>
            <a:br>
              <a:rPr lang="fi-FI" altLang="fi-FI" dirty="0" smtClean="0"/>
            </a:br>
            <a:endParaRPr lang="fi-FI" dirty="0"/>
          </a:p>
        </p:txBody>
      </p:sp>
      <p:sp>
        <p:nvSpPr>
          <p:cNvPr id="3" name="Tekstin paikkamerkki 2"/>
          <p:cNvSpPr>
            <a:spLocks noGrp="1"/>
          </p:cNvSpPr>
          <p:nvPr>
            <p:ph type="body" idx="1"/>
          </p:nvPr>
        </p:nvSpPr>
        <p:spPr>
          <a:xfrm>
            <a:off x="1422302" y="4378037"/>
            <a:ext cx="9347398" cy="2355272"/>
          </a:xfrm>
        </p:spPr>
        <p:txBody>
          <a:bodyPr>
            <a:normAutofit/>
          </a:bodyPr>
          <a:lstStyle/>
          <a:p>
            <a:pPr algn="r"/>
            <a:endParaRPr lang="fi-FI" altLang="fi-FI" sz="2400" dirty="0" smtClean="0"/>
          </a:p>
          <a:p>
            <a:pPr algn="r"/>
            <a:endParaRPr lang="fi-FI" altLang="fi-FI" sz="2400" dirty="0"/>
          </a:p>
          <a:p>
            <a:pPr algn="r"/>
            <a:r>
              <a:rPr lang="fi-FI" altLang="fi-FI" sz="2400" dirty="0" smtClean="0"/>
              <a:t>Johtava asiantuntija </a:t>
            </a:r>
            <a:r>
              <a:rPr lang="fi-FI" altLang="fi-FI" sz="2400" dirty="0" smtClean="0"/>
              <a:t>Vesa Kahilampi</a:t>
            </a:r>
          </a:p>
          <a:p>
            <a:pPr algn="r"/>
            <a:r>
              <a:rPr lang="fi-FI" altLang="fi-FI" sz="2400" dirty="0" smtClean="0"/>
              <a:t>Maaseutuoikeuden seuran kevätseminaari </a:t>
            </a:r>
            <a:r>
              <a:rPr lang="fi-FI" altLang="fi-FI" sz="2400" dirty="0" smtClean="0"/>
              <a:t>4</a:t>
            </a:r>
            <a:r>
              <a:rPr lang="fi-FI" altLang="fi-FI" sz="2400" dirty="0" smtClean="0"/>
              <a:t>.4.2023</a:t>
            </a:r>
            <a:endParaRPr lang="fi-FI" altLang="fi-FI" sz="2400" dirty="0"/>
          </a:p>
          <a:p>
            <a:endParaRPr lang="fi-FI" dirty="0"/>
          </a:p>
        </p:txBody>
      </p:sp>
    </p:spTree>
    <p:extLst>
      <p:ext uri="{BB962C8B-B14F-4D97-AF65-F5344CB8AC3E}">
        <p14:creationId xmlns:p14="http://schemas.microsoft.com/office/powerpoint/2010/main" val="377416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Maa- ja metsätalouden valtiontukiuudistus</a:t>
            </a:r>
          </a:p>
        </p:txBody>
      </p:sp>
      <p:sp>
        <p:nvSpPr>
          <p:cNvPr id="3" name="Sisällön paikkamerkki 2"/>
          <p:cNvSpPr>
            <a:spLocks noGrp="1"/>
          </p:cNvSpPr>
          <p:nvPr>
            <p:ph idx="1"/>
          </p:nvPr>
        </p:nvSpPr>
        <p:spPr>
          <a:xfrm>
            <a:off x="798286" y="1825625"/>
            <a:ext cx="10515600" cy="4351338"/>
          </a:xfrm>
        </p:spPr>
        <p:txBody>
          <a:bodyPr>
            <a:normAutofit fontScale="92500"/>
          </a:bodyPr>
          <a:lstStyle/>
          <a:p>
            <a:pPr marL="0" indent="0">
              <a:buNone/>
            </a:pPr>
            <a:r>
              <a:rPr lang="fi-FI" dirty="0" smtClean="0"/>
              <a:t>Suuntaviivoihin uusia toimenpiteitä</a:t>
            </a:r>
          </a:p>
          <a:p>
            <a:r>
              <a:rPr lang="fi-FI" dirty="0" smtClean="0"/>
              <a:t>Haitallisten vieraslajien vahinkojen korvaaminen, ennaltaehkäisy, hävittäminen</a:t>
            </a:r>
          </a:p>
          <a:p>
            <a:r>
              <a:rPr lang="fi-FI" dirty="0" smtClean="0"/>
              <a:t>Laajemmat toimenpiteet hiiliviljelyn tukemiseksi</a:t>
            </a:r>
          </a:p>
          <a:p>
            <a:pPr lvl="1"/>
            <a:r>
              <a:rPr lang="fi-FI" dirty="0" smtClean="0"/>
              <a:t>Tietyissä tapauksissa myös tulosperusteisuus mahdollista</a:t>
            </a:r>
          </a:p>
          <a:p>
            <a:pPr lvl="1"/>
            <a:r>
              <a:rPr lang="fi-FI" dirty="0" smtClean="0"/>
              <a:t>Rajatuissa tapauksissa mahdollista maksaa ensimmäistä kertaa myös luontoarvoista</a:t>
            </a:r>
          </a:p>
          <a:p>
            <a:pPr marL="0" indent="0">
              <a:buNone/>
            </a:pPr>
            <a:r>
              <a:rPr lang="fi-FI" dirty="0" err="1" smtClean="0"/>
              <a:t>RPA:n</a:t>
            </a:r>
            <a:r>
              <a:rPr lang="fi-FI" dirty="0" smtClean="0"/>
              <a:t> soveltamisalaa laajennetaan</a:t>
            </a:r>
            <a:endParaRPr lang="fi-FI" dirty="0"/>
          </a:p>
          <a:p>
            <a:pPr lvl="1"/>
            <a:r>
              <a:rPr lang="fi-FI" dirty="0" smtClean="0"/>
              <a:t>Uusina toimenpiteinä </a:t>
            </a:r>
            <a:r>
              <a:rPr lang="en-GB" dirty="0" err="1"/>
              <a:t>tuki</a:t>
            </a:r>
            <a:r>
              <a:rPr lang="en-GB" dirty="0"/>
              <a:t> </a:t>
            </a:r>
            <a:r>
              <a:rPr lang="en-GB" dirty="0" err="1"/>
              <a:t>suojeltujen</a:t>
            </a:r>
            <a:r>
              <a:rPr lang="en-GB" dirty="0"/>
              <a:t> </a:t>
            </a:r>
            <a:r>
              <a:rPr lang="en-GB" dirty="0" err="1"/>
              <a:t>eläinten</a:t>
            </a:r>
            <a:r>
              <a:rPr lang="en-GB" dirty="0"/>
              <a:t> </a:t>
            </a:r>
            <a:r>
              <a:rPr lang="en-GB" dirty="0" err="1"/>
              <a:t>aiheuttamien</a:t>
            </a:r>
            <a:r>
              <a:rPr lang="en-GB" dirty="0"/>
              <a:t> </a:t>
            </a:r>
            <a:r>
              <a:rPr lang="en-GB" dirty="0" err="1"/>
              <a:t>vahinkojen</a:t>
            </a:r>
            <a:r>
              <a:rPr lang="en-GB" dirty="0"/>
              <a:t> </a:t>
            </a:r>
            <a:r>
              <a:rPr lang="en-GB" dirty="0" err="1"/>
              <a:t>ennaltaehkäisemiseksi</a:t>
            </a:r>
            <a:r>
              <a:rPr lang="en-GB" dirty="0"/>
              <a:t> </a:t>
            </a:r>
            <a:r>
              <a:rPr lang="en-GB" dirty="0" err="1"/>
              <a:t>ja</a:t>
            </a:r>
            <a:r>
              <a:rPr lang="en-GB" dirty="0"/>
              <a:t> </a:t>
            </a:r>
            <a:r>
              <a:rPr lang="en-GB" dirty="0" err="1"/>
              <a:t>korvaamiseksi</a:t>
            </a:r>
            <a:r>
              <a:rPr lang="en-GB" dirty="0"/>
              <a:t> </a:t>
            </a:r>
            <a:r>
              <a:rPr lang="en-GB" dirty="0" err="1"/>
              <a:t>ja</a:t>
            </a:r>
            <a:r>
              <a:rPr lang="en-GB" dirty="0"/>
              <a:t> </a:t>
            </a:r>
            <a:r>
              <a:rPr lang="en-GB" dirty="0" err="1"/>
              <a:t>tuki</a:t>
            </a:r>
            <a:r>
              <a:rPr lang="en-GB" dirty="0"/>
              <a:t> Natura 2000 -</a:t>
            </a:r>
            <a:r>
              <a:rPr lang="en-GB" dirty="0" err="1"/>
              <a:t>haittojen</a:t>
            </a:r>
            <a:r>
              <a:rPr lang="en-GB" dirty="0"/>
              <a:t> </a:t>
            </a:r>
            <a:r>
              <a:rPr lang="en-GB" dirty="0" err="1" smtClean="0"/>
              <a:t>kompensoimiseksi</a:t>
            </a:r>
            <a:endParaRPr lang="en-GB" dirty="0" smtClean="0"/>
          </a:p>
          <a:p>
            <a:pPr marL="0" indent="0">
              <a:buNone/>
            </a:pPr>
            <a:r>
              <a:rPr lang="en-GB" dirty="0" err="1" smtClean="0"/>
              <a:t>RPA:n</a:t>
            </a:r>
            <a:r>
              <a:rPr lang="en-GB" dirty="0" smtClean="0"/>
              <a:t> </a:t>
            </a:r>
            <a:r>
              <a:rPr lang="en-GB" dirty="0" err="1" smtClean="0"/>
              <a:t>ilmoitus</a:t>
            </a:r>
            <a:r>
              <a:rPr lang="en-GB" dirty="0" smtClean="0"/>
              <a:t> </a:t>
            </a:r>
            <a:r>
              <a:rPr lang="en-GB" dirty="0" err="1" smtClean="0"/>
              <a:t>jatkossa</a:t>
            </a:r>
            <a:r>
              <a:rPr lang="en-GB" dirty="0" smtClean="0"/>
              <a:t> 20vrk </a:t>
            </a:r>
            <a:r>
              <a:rPr lang="en-GB" dirty="0" err="1" smtClean="0"/>
              <a:t>ohjelman</a:t>
            </a:r>
            <a:r>
              <a:rPr lang="en-GB" dirty="0" smtClean="0"/>
              <a:t> </a:t>
            </a:r>
            <a:r>
              <a:rPr lang="en-GB" dirty="0" err="1" smtClean="0"/>
              <a:t>voimaantulosta</a:t>
            </a:r>
            <a:endParaRPr lang="en-GB" dirty="0"/>
          </a:p>
          <a:p>
            <a:pPr lvl="1"/>
            <a:endParaRPr lang="fi-FI" dirty="0"/>
          </a:p>
        </p:txBody>
      </p:sp>
      <p:sp>
        <p:nvSpPr>
          <p:cNvPr id="4" name="Dian numeron paikkamerkki 3"/>
          <p:cNvSpPr>
            <a:spLocks noGrp="1"/>
          </p:cNvSpPr>
          <p:nvPr>
            <p:ph type="sldNum" sz="quarter" idx="4"/>
          </p:nvPr>
        </p:nvSpPr>
        <p:spPr/>
        <p:txBody>
          <a:bodyPr/>
          <a:lstStyle/>
          <a:p>
            <a:fld id="{1E5BB522-C2A2-944F-BE3C-E8AEDC463307}" type="slidenum">
              <a:rPr lang="fi-FI" smtClean="0"/>
              <a:pPr/>
              <a:t>10</a:t>
            </a:fld>
            <a:endParaRPr lang="fi-FI" dirty="0"/>
          </a:p>
        </p:txBody>
      </p:sp>
    </p:spTree>
    <p:extLst>
      <p:ext uri="{BB962C8B-B14F-4D97-AF65-F5344CB8AC3E}">
        <p14:creationId xmlns:p14="http://schemas.microsoft.com/office/powerpoint/2010/main" val="192046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Case I: tulosperusteinen </a:t>
            </a:r>
            <a:r>
              <a:rPr lang="fi-FI" dirty="0" err="1" smtClean="0"/>
              <a:t>valtiontuki</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Yhteinen maatalouspolitiikka tulosperusteisemmaksi 2023-</a:t>
            </a:r>
          </a:p>
          <a:p>
            <a:pPr lvl="1"/>
            <a:r>
              <a:rPr lang="fi-FI" dirty="0" smtClean="0"/>
              <a:t>Tukiehtojen tarkan valvonnan sijaan maksetaan tuloksista</a:t>
            </a:r>
          </a:p>
          <a:p>
            <a:pPr lvl="1"/>
            <a:r>
              <a:rPr lang="fi-FI" dirty="0" smtClean="0"/>
              <a:t>Asetetaan tavoite – seurataan tavoitteen saavuttamista – sanktiot, jos ei tuloksia</a:t>
            </a:r>
          </a:p>
          <a:p>
            <a:r>
              <a:rPr lang="fi-FI" dirty="0" smtClean="0"/>
              <a:t>Yleisperiaate: EU-rahoitetun tuen kaltainen toimenpide tulisi olla mahdollista toteuttaa myös kansallisesti rahoitettuna valtiontukena</a:t>
            </a:r>
          </a:p>
          <a:p>
            <a:r>
              <a:rPr lang="fi-FI" dirty="0"/>
              <a:t>Valtiontukien ominaispiirre: korvataan tukikelpoiset </a:t>
            </a:r>
            <a:r>
              <a:rPr lang="fi-FI" dirty="0" smtClean="0"/>
              <a:t>kustannukset</a:t>
            </a:r>
          </a:p>
          <a:p>
            <a:r>
              <a:rPr lang="fi-FI" dirty="0" smtClean="0"/>
              <a:t>Suuntaviivat mahdollistavat ensimmäistä kertaa tulosperusteisen valtiontuen</a:t>
            </a:r>
          </a:p>
          <a:p>
            <a:pPr lvl="1"/>
            <a:r>
              <a:rPr lang="fi-FI" dirty="0" smtClean="0"/>
              <a:t>Maa- ja metsätalouden ympäristö- ja ilmastositoumukset, ml. hiiliviljely</a:t>
            </a:r>
            <a:endParaRPr lang="fi-FI" dirty="0"/>
          </a:p>
          <a:p>
            <a:r>
              <a:rPr lang="fi-FI" dirty="0" smtClean="0"/>
              <a:t>Yhteensovittaminen</a:t>
            </a:r>
          </a:p>
          <a:p>
            <a:pPr lvl="1"/>
            <a:r>
              <a:rPr lang="fi-FI" dirty="0" smtClean="0"/>
              <a:t>Tulosperusteisuuden arviointi tukea hyväksyttäessä?</a:t>
            </a:r>
          </a:p>
          <a:p>
            <a:pPr lvl="1"/>
            <a:r>
              <a:rPr lang="fi-FI" dirty="0" smtClean="0"/>
              <a:t>Viljelijän oikeusturva? Takaisinperintä?</a:t>
            </a:r>
            <a:endParaRPr lang="fi-FI" dirty="0"/>
          </a:p>
        </p:txBody>
      </p:sp>
      <p:sp>
        <p:nvSpPr>
          <p:cNvPr id="4" name="Dian numeron paikkamerkki 3"/>
          <p:cNvSpPr>
            <a:spLocks noGrp="1"/>
          </p:cNvSpPr>
          <p:nvPr>
            <p:ph type="sldNum" sz="quarter" idx="4"/>
          </p:nvPr>
        </p:nvSpPr>
        <p:spPr/>
        <p:txBody>
          <a:bodyPr/>
          <a:lstStyle/>
          <a:p>
            <a:fld id="{1E5BB522-C2A2-944F-BE3C-E8AEDC463307}" type="slidenum">
              <a:rPr lang="fi-FI" smtClean="0"/>
              <a:pPr/>
              <a:t>11</a:t>
            </a:fld>
            <a:endParaRPr lang="fi-FI" dirty="0"/>
          </a:p>
        </p:txBody>
      </p:sp>
    </p:spTree>
    <p:extLst>
      <p:ext uri="{BB962C8B-B14F-4D97-AF65-F5344CB8AC3E}">
        <p14:creationId xmlns:p14="http://schemas.microsoft.com/office/powerpoint/2010/main" val="342811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Case II: tuki metsätalouden ympäristö- ja ilmastopalveluihin ja metsien suojeluun</a:t>
            </a:r>
            <a:endParaRPr lang="fi-FI" dirty="0"/>
          </a:p>
        </p:txBody>
      </p:sp>
      <p:sp>
        <p:nvSpPr>
          <p:cNvPr id="3" name="Sisällön paikkamerkki 2"/>
          <p:cNvSpPr>
            <a:spLocks noGrp="1"/>
          </p:cNvSpPr>
          <p:nvPr>
            <p:ph idx="1"/>
          </p:nvPr>
        </p:nvSpPr>
        <p:spPr/>
        <p:txBody>
          <a:bodyPr>
            <a:normAutofit lnSpcReduction="10000"/>
          </a:bodyPr>
          <a:lstStyle/>
          <a:p>
            <a:r>
              <a:rPr lang="fi-FI" dirty="0" smtClean="0"/>
              <a:t>Suuntaviivojen toimenpide 2.3.</a:t>
            </a:r>
          </a:p>
          <a:p>
            <a:r>
              <a:rPr lang="fi-FI" dirty="0" smtClean="0"/>
              <a:t>Kaksi tapaa laskea kustannukset</a:t>
            </a:r>
          </a:p>
          <a:p>
            <a:pPr lvl="1"/>
            <a:r>
              <a:rPr lang="fi-FI" dirty="0" smtClean="0"/>
              <a:t>A) kustannukset + kannustinmaksu</a:t>
            </a:r>
          </a:p>
          <a:p>
            <a:pPr lvl="2"/>
            <a:r>
              <a:rPr lang="fi-FI" dirty="0" smtClean="0"/>
              <a:t>mahdollista maksaa kannustinmaksu 20 %</a:t>
            </a:r>
            <a:endParaRPr lang="fi-FI" dirty="0"/>
          </a:p>
          <a:p>
            <a:pPr lvl="2"/>
            <a:r>
              <a:rPr lang="fi-FI" dirty="0" smtClean="0"/>
              <a:t>Kokonaistuki 120 % kustannuksista</a:t>
            </a:r>
          </a:p>
          <a:p>
            <a:pPr lvl="2"/>
            <a:r>
              <a:rPr lang="fi-FI" dirty="0" smtClean="0"/>
              <a:t>Poikkeus tavanomaiseen ylikompensaatiokieltoon</a:t>
            </a:r>
          </a:p>
          <a:p>
            <a:pPr lvl="1"/>
            <a:r>
              <a:rPr lang="fi-FI" dirty="0" smtClean="0"/>
              <a:t>B) kannustinmaksu, joka on enintään 100 % ”sellaisten metsäalan ympäristö- ja ilmastopalvelujen arvoon saakka, joihin ei saa korvausta markkinoilta”</a:t>
            </a:r>
          </a:p>
          <a:p>
            <a:pPr lvl="2"/>
            <a:r>
              <a:rPr lang="fi-FI" dirty="0" smtClean="0"/>
              <a:t>Ei korvausta markkinoilta – markkina-arvo ei määritettävissä</a:t>
            </a:r>
          </a:p>
          <a:p>
            <a:pPr lvl="2"/>
            <a:r>
              <a:rPr lang="fi-FI" dirty="0" smtClean="0"/>
              <a:t>Ylikompensaation arviointi?</a:t>
            </a:r>
          </a:p>
          <a:p>
            <a:pPr lvl="2"/>
            <a:r>
              <a:rPr lang="fi-FI" dirty="0" smtClean="0"/>
              <a:t>Markkinoiden kehityksen vaikutukset?</a:t>
            </a:r>
          </a:p>
          <a:p>
            <a:endParaRPr lang="fi-FI" dirty="0" smtClean="0"/>
          </a:p>
          <a:p>
            <a:pPr lvl="1"/>
            <a:endParaRPr lang="fi-FI" dirty="0" smtClean="0"/>
          </a:p>
          <a:p>
            <a:pPr lvl="1"/>
            <a:endParaRPr lang="fi-FI" dirty="0"/>
          </a:p>
        </p:txBody>
      </p:sp>
      <p:sp>
        <p:nvSpPr>
          <p:cNvPr id="4" name="Dian numeron paikkamerkki 3"/>
          <p:cNvSpPr>
            <a:spLocks noGrp="1"/>
          </p:cNvSpPr>
          <p:nvPr>
            <p:ph type="sldNum" sz="quarter" idx="4"/>
          </p:nvPr>
        </p:nvSpPr>
        <p:spPr/>
        <p:txBody>
          <a:bodyPr/>
          <a:lstStyle/>
          <a:p>
            <a:fld id="{1E5BB522-C2A2-944F-BE3C-E8AEDC463307}" type="slidenum">
              <a:rPr lang="fi-FI" smtClean="0"/>
              <a:pPr/>
              <a:t>12</a:t>
            </a:fld>
            <a:endParaRPr lang="fi-FI" dirty="0"/>
          </a:p>
        </p:txBody>
      </p:sp>
    </p:spTree>
    <p:extLst>
      <p:ext uri="{BB962C8B-B14F-4D97-AF65-F5344CB8AC3E}">
        <p14:creationId xmlns:p14="http://schemas.microsoft.com/office/powerpoint/2010/main" val="44485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Case III: </a:t>
            </a:r>
            <a:r>
              <a:rPr lang="fi-FI" dirty="0" err="1" smtClean="0"/>
              <a:t>Hinkley</a:t>
            </a:r>
            <a:r>
              <a:rPr lang="fi-FI" dirty="0" smtClean="0"/>
              <a:t> Point C</a:t>
            </a:r>
            <a:endParaRPr lang="fi-FI" dirty="0"/>
          </a:p>
        </p:txBody>
      </p:sp>
      <p:sp>
        <p:nvSpPr>
          <p:cNvPr id="3" name="Sisällön paikkamerkki 2"/>
          <p:cNvSpPr>
            <a:spLocks noGrp="1"/>
          </p:cNvSpPr>
          <p:nvPr>
            <p:ph idx="1"/>
          </p:nvPr>
        </p:nvSpPr>
        <p:spPr/>
        <p:txBody>
          <a:bodyPr>
            <a:normAutofit fontScale="85000" lnSpcReduction="10000"/>
          </a:bodyPr>
          <a:lstStyle/>
          <a:p>
            <a:r>
              <a:rPr lang="fi-FI" dirty="0" smtClean="0"/>
              <a:t>T-356/15 </a:t>
            </a:r>
            <a:r>
              <a:rPr lang="fi-FI" i="1" dirty="0" smtClean="0"/>
              <a:t>Itävalta v komissio</a:t>
            </a:r>
            <a:r>
              <a:rPr lang="fi-FI" dirty="0" smtClean="0"/>
              <a:t>, 17.8.2018</a:t>
            </a:r>
          </a:p>
          <a:p>
            <a:r>
              <a:rPr lang="fi-FI" dirty="0"/>
              <a:t>C-594/18 </a:t>
            </a:r>
            <a:r>
              <a:rPr lang="fi-FI" dirty="0" smtClean="0"/>
              <a:t>P, 22.9.2020</a:t>
            </a:r>
          </a:p>
          <a:p>
            <a:r>
              <a:rPr lang="fi-FI" dirty="0" smtClean="0"/>
              <a:t>Valtiontuen täytettävä </a:t>
            </a:r>
            <a:r>
              <a:rPr lang="fi-FI" dirty="0"/>
              <a:t>kaksi </a:t>
            </a:r>
            <a:r>
              <a:rPr lang="fi-FI" dirty="0" smtClean="0"/>
              <a:t>edellytystä:</a:t>
            </a:r>
          </a:p>
          <a:p>
            <a:pPr lvl="1"/>
            <a:r>
              <a:rPr lang="fi-FI" dirty="0" smtClean="0"/>
              <a:t>I: sillä on </a:t>
            </a:r>
            <a:r>
              <a:rPr lang="fi-FI" dirty="0"/>
              <a:t>edistettävä tietyn taloudellisen toiminnan tai talousalueen </a:t>
            </a:r>
            <a:r>
              <a:rPr lang="fi-FI" dirty="0" smtClean="0"/>
              <a:t>kehitystä;</a:t>
            </a:r>
          </a:p>
          <a:p>
            <a:pPr lvl="1"/>
            <a:r>
              <a:rPr lang="fi-FI" dirty="0" smtClean="0"/>
              <a:t>II: sillä </a:t>
            </a:r>
            <a:r>
              <a:rPr lang="fi-FI" dirty="0"/>
              <a:t>ei saa muuttaa kaupankäynnin edellytyksiä yhteisen edun kanssa ristiriitaisella tavalla</a:t>
            </a:r>
            <a:r>
              <a:rPr lang="fi-FI" dirty="0" smtClean="0"/>
              <a:t>.</a:t>
            </a:r>
          </a:p>
          <a:p>
            <a:pPr lvl="1"/>
            <a:r>
              <a:rPr lang="fi-FI" dirty="0" smtClean="0"/>
              <a:t>Vertailussa myönteiset ja kielteiset vaikutukset </a:t>
            </a:r>
            <a:r>
              <a:rPr lang="fi-FI" u="sng" dirty="0" smtClean="0"/>
              <a:t>sisämarkkinoihin</a:t>
            </a:r>
          </a:p>
          <a:p>
            <a:r>
              <a:rPr lang="fi-FI" dirty="0" smtClean="0"/>
              <a:t>Tuen oltava EU-oikeuden mukaista (ml. ympäristöoikeus)</a:t>
            </a:r>
          </a:p>
          <a:p>
            <a:r>
              <a:rPr lang="fi-FI" dirty="0" smtClean="0"/>
              <a:t>Lähtökohtaisesti osoitettava miltä osin tuki ei täytä oikeudellisia ehtoja </a:t>
            </a:r>
          </a:p>
          <a:p>
            <a:pPr lvl="1"/>
            <a:r>
              <a:rPr lang="fi-FI" dirty="0" smtClean="0"/>
              <a:t>Itävalta vetosi ympäristönsuojelun periaatteen, ennalta varautumisen periaatteen, saastuttaja maksaa –periaatteen ja kestävyysperiaatteen toteutumattomuuteen</a:t>
            </a:r>
          </a:p>
          <a:p>
            <a:pPr lvl="1"/>
            <a:r>
              <a:rPr lang="fi-FI" dirty="0" smtClean="0"/>
              <a:t>SEUT 107(3)(c) </a:t>
            </a:r>
            <a:r>
              <a:rPr lang="fi-FI" dirty="0"/>
              <a:t>ei edellytä, </a:t>
            </a:r>
            <a:r>
              <a:rPr lang="fi-FI" dirty="0" smtClean="0"/>
              <a:t>että sisämarkkinoille </a:t>
            </a:r>
            <a:r>
              <a:rPr lang="fi-FI" dirty="0"/>
              <a:t>kielteisten vaikutusten lisäksi otetaan huomioon muut mahdollisesti kielteiset vaikutukset.</a:t>
            </a:r>
            <a:endParaRPr lang="fi-FI" dirty="0" smtClean="0"/>
          </a:p>
        </p:txBody>
      </p:sp>
      <p:sp>
        <p:nvSpPr>
          <p:cNvPr id="4" name="Dian numeron paikkamerkki 3"/>
          <p:cNvSpPr>
            <a:spLocks noGrp="1"/>
          </p:cNvSpPr>
          <p:nvPr>
            <p:ph type="sldNum" sz="quarter" idx="4"/>
          </p:nvPr>
        </p:nvSpPr>
        <p:spPr/>
        <p:txBody>
          <a:bodyPr/>
          <a:lstStyle/>
          <a:p>
            <a:fld id="{1E5BB522-C2A2-944F-BE3C-E8AEDC463307}" type="slidenum">
              <a:rPr lang="fi-FI" smtClean="0"/>
              <a:pPr/>
              <a:t>13</a:t>
            </a:fld>
            <a:endParaRPr lang="fi-FI" dirty="0"/>
          </a:p>
        </p:txBody>
      </p:sp>
    </p:spTree>
    <p:extLst>
      <p:ext uri="{BB962C8B-B14F-4D97-AF65-F5344CB8AC3E}">
        <p14:creationId xmlns:p14="http://schemas.microsoft.com/office/powerpoint/2010/main" val="293873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Jatkoaskeleet</a:t>
            </a:r>
            <a:endParaRPr lang="fi-FI" dirty="0"/>
          </a:p>
        </p:txBody>
      </p:sp>
      <p:sp>
        <p:nvSpPr>
          <p:cNvPr id="3" name="Sisällön paikkamerkki 2"/>
          <p:cNvSpPr>
            <a:spLocks noGrp="1"/>
          </p:cNvSpPr>
          <p:nvPr>
            <p:ph idx="1"/>
          </p:nvPr>
        </p:nvSpPr>
        <p:spPr/>
        <p:txBody>
          <a:bodyPr>
            <a:normAutofit/>
          </a:bodyPr>
          <a:lstStyle/>
          <a:p>
            <a:r>
              <a:rPr lang="fi-FI" dirty="0" smtClean="0"/>
              <a:t>Uudet säännöt voimassa 2023-29</a:t>
            </a:r>
          </a:p>
          <a:p>
            <a:r>
              <a:rPr lang="fi-FI" dirty="0" smtClean="0"/>
              <a:t>Vanhat </a:t>
            </a:r>
            <a:r>
              <a:rPr lang="fi-FI" dirty="0" smtClean="0"/>
              <a:t>tukiohjelmat sopeutettava uusiin sääntöihin 30.6.2023 </a:t>
            </a:r>
            <a:r>
              <a:rPr lang="fi-FI" dirty="0" smtClean="0"/>
              <a:t>mennessä</a:t>
            </a:r>
          </a:p>
          <a:p>
            <a:r>
              <a:rPr lang="fi-FI" dirty="0" smtClean="0"/>
              <a:t>Keskustelussa edelleen mm.</a:t>
            </a:r>
          </a:p>
          <a:p>
            <a:pPr lvl="1"/>
            <a:r>
              <a:rPr lang="fi-FI" dirty="0" err="1" smtClean="0"/>
              <a:t>Århusin</a:t>
            </a:r>
            <a:r>
              <a:rPr lang="fi-FI" dirty="0" smtClean="0"/>
              <a:t> yleissopimuksen velvoitteet ja komission valtiontukimenettelyt</a:t>
            </a:r>
          </a:p>
          <a:p>
            <a:pPr lvl="2"/>
            <a:r>
              <a:rPr lang="fi-FI" dirty="0" smtClean="0"/>
              <a:t>Yleisön tiedonsaanti-, </a:t>
            </a:r>
            <a:r>
              <a:rPr lang="fi-FI" dirty="0" err="1" smtClean="0"/>
              <a:t>osallistumis</a:t>
            </a:r>
            <a:r>
              <a:rPr lang="fi-FI" dirty="0" smtClean="0"/>
              <a:t>-, muutoksenhaku- ja vireillepano-oikeus ympäristöasioissa</a:t>
            </a:r>
          </a:p>
          <a:p>
            <a:pPr lvl="2"/>
            <a:r>
              <a:rPr lang="fi-FI" dirty="0" smtClean="0"/>
              <a:t>EU:n Århus-asetuksessa toistaiseksi rajattu valtiontukimenettely soveltamisalan ulkopuolelle</a:t>
            </a:r>
          </a:p>
          <a:p>
            <a:pPr lvl="1"/>
            <a:r>
              <a:rPr lang="fi-FI" dirty="0" smtClean="0"/>
              <a:t>Yhdysvaltojen </a:t>
            </a:r>
            <a:r>
              <a:rPr lang="fi-FI" dirty="0" err="1" smtClean="0"/>
              <a:t>Inflation</a:t>
            </a:r>
            <a:r>
              <a:rPr lang="fi-FI" dirty="0" smtClean="0"/>
              <a:t> </a:t>
            </a:r>
            <a:r>
              <a:rPr lang="fi-FI" dirty="0" err="1" smtClean="0"/>
              <a:t>Reduction</a:t>
            </a:r>
            <a:r>
              <a:rPr lang="fi-FI" dirty="0" smtClean="0"/>
              <a:t> Act ja EU:n mahdollinen reagointi</a:t>
            </a:r>
          </a:p>
          <a:p>
            <a:pPr marL="0" indent="0">
              <a:buNone/>
            </a:pPr>
            <a:r>
              <a:rPr lang="fi-FI" smtClean="0"/>
              <a:t>→ </a:t>
            </a:r>
            <a:r>
              <a:rPr lang="fi-FI" dirty="0" smtClean="0"/>
              <a:t>Johdannaisvaikutukset maa- ja metsätalouteen?</a:t>
            </a:r>
          </a:p>
          <a:p>
            <a:pPr lvl="1"/>
            <a:endParaRPr lang="fi-FI" dirty="0" smtClean="0"/>
          </a:p>
          <a:p>
            <a:endParaRPr lang="fi-FI" dirty="0" smtClean="0"/>
          </a:p>
        </p:txBody>
      </p:sp>
      <p:sp>
        <p:nvSpPr>
          <p:cNvPr id="4" name="Dian numeron paikkamerkki 3"/>
          <p:cNvSpPr>
            <a:spLocks noGrp="1"/>
          </p:cNvSpPr>
          <p:nvPr>
            <p:ph type="sldNum" sz="quarter" idx="4"/>
          </p:nvPr>
        </p:nvSpPr>
        <p:spPr/>
        <p:txBody>
          <a:bodyPr/>
          <a:lstStyle/>
          <a:p>
            <a:fld id="{1E5BB522-C2A2-944F-BE3C-E8AEDC463307}" type="slidenum">
              <a:rPr lang="fi-FI" smtClean="0"/>
              <a:pPr/>
              <a:t>14</a:t>
            </a:fld>
            <a:endParaRPr lang="fi-FI" dirty="0"/>
          </a:p>
        </p:txBody>
      </p:sp>
    </p:spTree>
    <p:extLst>
      <p:ext uri="{BB962C8B-B14F-4D97-AF65-F5344CB8AC3E}">
        <p14:creationId xmlns:p14="http://schemas.microsoft.com/office/powerpoint/2010/main" val="29597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n paikkamerkki 6"/>
          <p:cNvSpPr>
            <a:spLocks noGrp="1"/>
          </p:cNvSpPr>
          <p:nvPr>
            <p:ph type="body" idx="1"/>
          </p:nvPr>
        </p:nvSpPr>
        <p:spPr/>
        <p:txBody>
          <a:bodyPr>
            <a:normAutofit lnSpcReduction="10000"/>
          </a:bodyPr>
          <a:lstStyle/>
          <a:p>
            <a:pPr algn="ctr"/>
            <a:endParaRPr lang="fi-FI" dirty="0" smtClean="0"/>
          </a:p>
          <a:p>
            <a:pPr algn="ctr"/>
            <a:endParaRPr lang="fi-FI" dirty="0" smtClean="0"/>
          </a:p>
          <a:p>
            <a:pPr algn="ctr"/>
            <a:r>
              <a:rPr lang="fi-FI" dirty="0" smtClean="0"/>
              <a:t>Vesa.Kahilampi@gov.fi</a:t>
            </a:r>
            <a:endParaRPr lang="fi-FI" dirty="0" smtClean="0"/>
          </a:p>
          <a:p>
            <a:pPr algn="ctr"/>
            <a:r>
              <a:rPr lang="fi-FI" dirty="0" smtClean="0"/>
              <a:t>MMM/RO/EUKA</a:t>
            </a:r>
          </a:p>
          <a:p>
            <a:pPr algn="ctr"/>
            <a:endParaRPr lang="fi-FI" dirty="0"/>
          </a:p>
          <a:p>
            <a:pPr algn="ctr"/>
            <a:r>
              <a:rPr lang="fi-FI" dirty="0" smtClean="0"/>
              <a:t>mmm.fi/valtiontuet</a:t>
            </a:r>
            <a:endParaRPr lang="fi-FI" dirty="0"/>
          </a:p>
          <a:p>
            <a:pPr algn="ctr"/>
            <a:endParaRPr lang="fi-FI" dirty="0" smtClean="0"/>
          </a:p>
          <a:p>
            <a:endParaRPr lang="fi-FI" dirty="0"/>
          </a:p>
        </p:txBody>
      </p:sp>
      <p:sp>
        <p:nvSpPr>
          <p:cNvPr id="4" name="Dian numeron paikkamerkki 3"/>
          <p:cNvSpPr>
            <a:spLocks noGrp="1"/>
          </p:cNvSpPr>
          <p:nvPr>
            <p:ph type="sldNum" sz="quarter" idx="4"/>
          </p:nvPr>
        </p:nvSpPr>
        <p:spPr/>
        <p:txBody>
          <a:bodyPr/>
          <a:lstStyle/>
          <a:p>
            <a:fld id="{1E5BB522-C2A2-944F-BE3C-E8AEDC463307}" type="slidenum">
              <a:rPr lang="fi-FI" smtClean="0"/>
              <a:pPr/>
              <a:t>15</a:t>
            </a:fld>
            <a:endParaRPr lang="fi-FI" dirty="0"/>
          </a:p>
        </p:txBody>
      </p:sp>
    </p:spTree>
    <p:extLst>
      <p:ext uri="{BB962C8B-B14F-4D97-AF65-F5344CB8AC3E}">
        <p14:creationId xmlns:p14="http://schemas.microsoft.com/office/powerpoint/2010/main" val="107686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altLang="fi-FI" dirty="0"/>
              <a:t>EU:n perussopimukset</a:t>
            </a:r>
            <a:endParaRPr lang="fi-FI" dirty="0"/>
          </a:p>
        </p:txBody>
      </p:sp>
      <p:sp>
        <p:nvSpPr>
          <p:cNvPr id="5" name="Sisällön paikkamerkki 4"/>
          <p:cNvSpPr>
            <a:spLocks noGrp="1"/>
          </p:cNvSpPr>
          <p:nvPr>
            <p:ph idx="1"/>
          </p:nvPr>
        </p:nvSpPr>
        <p:spPr/>
        <p:txBody>
          <a:bodyPr>
            <a:normAutofit fontScale="85000" lnSpcReduction="10000"/>
          </a:bodyPr>
          <a:lstStyle/>
          <a:p>
            <a:r>
              <a:rPr lang="fi-FI" altLang="fi-FI" dirty="0"/>
              <a:t>SEUT art. 107(1): </a:t>
            </a:r>
            <a:r>
              <a:rPr lang="fi-FI" altLang="fi-FI" i="1" dirty="0"/>
              <a:t>”</a:t>
            </a:r>
            <a:r>
              <a:rPr lang="fi-FI" i="1" dirty="0"/>
              <a:t>Jollei perussopimuksissa toisin määrätä, jäsenvaltion myöntämä taikka valtion varoista muodossa tai toisessa myönnetty tuki, joka vääristää tai uhkaa vääristää kilpailua suosimalla jotakin yritystä tai tuotannonalaa, ei sovellu sisämarkkinoille, siltä osin kuin se vaikuttaa jäsenvaltioiden väliseen kauppaan</a:t>
            </a:r>
            <a:r>
              <a:rPr lang="fi-FI" i="1" dirty="0" smtClean="0"/>
              <a:t>.”</a:t>
            </a:r>
            <a:endParaRPr lang="fi-FI" i="1" dirty="0"/>
          </a:p>
          <a:p>
            <a:r>
              <a:rPr lang="fi-FI" altLang="fi-FI" dirty="0"/>
              <a:t>SEUT art. 107(2&amp;3): Sisämarkkinoille soveltuva tuki</a:t>
            </a:r>
          </a:p>
          <a:p>
            <a:r>
              <a:rPr lang="fi-FI" altLang="fi-FI" dirty="0"/>
              <a:t>SEUT art. 108: Valtiontuen hyväksyntä ja </a:t>
            </a:r>
            <a:r>
              <a:rPr lang="fi-FI" altLang="fi-FI" dirty="0" smtClean="0"/>
              <a:t>valvonta</a:t>
            </a:r>
          </a:p>
          <a:p>
            <a:pPr marL="0" indent="0">
              <a:buNone/>
            </a:pPr>
            <a:endParaRPr lang="fi-FI" altLang="fi-FI" dirty="0"/>
          </a:p>
          <a:p>
            <a:r>
              <a:rPr lang="fi-FI" dirty="0"/>
              <a:t>SEUT </a:t>
            </a:r>
            <a:r>
              <a:rPr lang="fi-FI" dirty="0" smtClean="0"/>
              <a:t>art. 42</a:t>
            </a:r>
            <a:r>
              <a:rPr lang="fi-FI" dirty="0"/>
              <a:t>: </a:t>
            </a:r>
            <a:r>
              <a:rPr lang="fi-FI" i="1" dirty="0" smtClean="0"/>
              <a:t>”Maataloustuotteiden </a:t>
            </a:r>
            <a:r>
              <a:rPr lang="fi-FI" i="1" dirty="0"/>
              <a:t>tuotantoon ja kauppaan sovelletaan kilpailusääntöjä koskevan luvun määräyksiä vain siltä osin kuin Euroopan parlamentti ja neuvosto </a:t>
            </a:r>
            <a:r>
              <a:rPr lang="fi-FI" i="1" dirty="0" smtClean="0"/>
              <a:t>[…] määrittää.”</a:t>
            </a:r>
          </a:p>
          <a:p>
            <a:pPr lvl="1">
              <a:buFont typeface="Wingdings" panose="05000000000000000000" pitchFamily="2" charset="2"/>
              <a:buChar char="Ø"/>
            </a:pPr>
            <a:r>
              <a:rPr lang="fi-FI" sz="2400" dirty="0" smtClean="0"/>
              <a:t>Maaseudun yritys- ja hanketukiin sovelletaan valtiontukisääntelyä</a:t>
            </a:r>
          </a:p>
          <a:p>
            <a:pPr lvl="1">
              <a:buFont typeface="Wingdings" panose="05000000000000000000" pitchFamily="2" charset="2"/>
              <a:buChar char="Ø"/>
            </a:pPr>
            <a:r>
              <a:rPr lang="fi-FI" sz="2400" dirty="0" smtClean="0"/>
              <a:t>Maatalouden alkutuotannon osalta sovelletaan muihin kuin CAP-tukiin</a:t>
            </a:r>
            <a:endParaRPr lang="fi-FI" sz="2400" dirty="0"/>
          </a:p>
        </p:txBody>
      </p:sp>
    </p:spTree>
    <p:extLst>
      <p:ext uri="{BB962C8B-B14F-4D97-AF65-F5344CB8AC3E}">
        <p14:creationId xmlns:p14="http://schemas.microsoft.com/office/powerpoint/2010/main" val="12951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Valtiontuen määritelmä</a:t>
            </a:r>
          </a:p>
        </p:txBody>
      </p:sp>
      <p:sp>
        <p:nvSpPr>
          <p:cNvPr id="3" name="Sisällön paikkamerkki 2"/>
          <p:cNvSpPr>
            <a:spLocks noGrp="1"/>
          </p:cNvSpPr>
          <p:nvPr>
            <p:ph idx="1"/>
          </p:nvPr>
        </p:nvSpPr>
        <p:spPr/>
        <p:txBody>
          <a:bodyPr/>
          <a:lstStyle/>
          <a:p>
            <a:pPr marL="0" indent="0">
              <a:buNone/>
            </a:pPr>
            <a:r>
              <a:rPr lang="fi-FI" dirty="0"/>
              <a:t>4 ehtoa:</a:t>
            </a:r>
          </a:p>
          <a:p>
            <a:r>
              <a:rPr lang="fi-FI" dirty="0"/>
              <a:t>Myönnetty julkisista varoista tai valtion toimesta</a:t>
            </a:r>
          </a:p>
          <a:p>
            <a:r>
              <a:rPr lang="fi-FI" dirty="0"/>
              <a:t>Antaa kilpailuetua</a:t>
            </a:r>
          </a:p>
          <a:p>
            <a:r>
              <a:rPr lang="fi-FI" dirty="0"/>
              <a:t>Luonteeltaan valikoiva (tietyt yritykset, tuotannonalat, alueet)</a:t>
            </a:r>
          </a:p>
          <a:p>
            <a:r>
              <a:rPr lang="fi-FI" dirty="0"/>
              <a:t>Vaikuttaa jäsenvaltioiden väliseen kauppaan (suora tai epäsuora vaikutus)</a:t>
            </a:r>
          </a:p>
          <a:p>
            <a:pPr marL="0" indent="0">
              <a:spcBef>
                <a:spcPts val="1176"/>
              </a:spcBef>
              <a:buNone/>
            </a:pPr>
            <a:r>
              <a:rPr lang="fi-FI" u="sng" dirty="0"/>
              <a:t>Kaikkien</a:t>
            </a:r>
            <a:r>
              <a:rPr lang="fi-FI" dirty="0"/>
              <a:t> neljän ehdon tulee täyttyä</a:t>
            </a:r>
          </a:p>
        </p:txBody>
      </p:sp>
      <p:sp>
        <p:nvSpPr>
          <p:cNvPr id="4" name="Dian numeron paikkamerkki 3"/>
          <p:cNvSpPr>
            <a:spLocks noGrp="1"/>
          </p:cNvSpPr>
          <p:nvPr>
            <p:ph type="sldNum" sz="quarter" idx="4"/>
          </p:nvPr>
        </p:nvSpPr>
        <p:spPr/>
        <p:txBody>
          <a:bodyPr/>
          <a:lstStyle/>
          <a:p>
            <a:fld id="{1E5BB522-C2A2-944F-BE3C-E8AEDC463307}" type="slidenum">
              <a:rPr lang="fi-FI" smtClean="0"/>
              <a:pPr/>
              <a:t>3</a:t>
            </a:fld>
            <a:endParaRPr lang="fi-FI" dirty="0"/>
          </a:p>
        </p:txBody>
      </p:sp>
    </p:spTree>
    <p:extLst>
      <p:ext uri="{BB962C8B-B14F-4D97-AF65-F5344CB8AC3E}">
        <p14:creationId xmlns:p14="http://schemas.microsoft.com/office/powerpoint/2010/main" val="351683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Sisämarkkinoille soveltuva tuki</a:t>
            </a:r>
          </a:p>
        </p:txBody>
      </p:sp>
      <p:sp>
        <p:nvSpPr>
          <p:cNvPr id="3" name="Sisällön paikkamerkki 2"/>
          <p:cNvSpPr>
            <a:spLocks noGrp="1"/>
          </p:cNvSpPr>
          <p:nvPr>
            <p:ph idx="1"/>
          </p:nvPr>
        </p:nvSpPr>
        <p:spPr/>
        <p:txBody>
          <a:bodyPr>
            <a:normAutofit fontScale="92500" lnSpcReduction="20000"/>
          </a:bodyPr>
          <a:lstStyle/>
          <a:p>
            <a:pPr marL="0" indent="0">
              <a:buNone/>
            </a:pPr>
            <a:r>
              <a:rPr lang="fi-FI" dirty="0" smtClean="0"/>
              <a:t>Voidaan tavallisesti jakaa kolmeen ryhmään:</a:t>
            </a:r>
          </a:p>
          <a:p>
            <a:r>
              <a:rPr lang="fi-FI" dirty="0" smtClean="0"/>
              <a:t>Komissiolle </a:t>
            </a:r>
            <a:r>
              <a:rPr lang="fi-FI" dirty="0" err="1"/>
              <a:t>notifioitu</a:t>
            </a:r>
            <a:r>
              <a:rPr lang="fi-FI" dirty="0"/>
              <a:t> tuki</a:t>
            </a:r>
          </a:p>
          <a:p>
            <a:pPr lvl="1"/>
            <a:r>
              <a:rPr lang="fi-FI" dirty="0"/>
              <a:t>Komission antamien suuntaviivojen </a:t>
            </a:r>
            <a:r>
              <a:rPr lang="fi-FI" dirty="0" smtClean="0"/>
              <a:t>mukainen toimenpide (tai perussopimuksen nojalla)</a:t>
            </a:r>
            <a:endParaRPr lang="fi-FI" dirty="0"/>
          </a:p>
          <a:p>
            <a:pPr lvl="1"/>
            <a:r>
              <a:rPr lang="fi-FI" dirty="0" smtClean="0"/>
              <a:t>Tuki voidaan toimeenpanna, kun komission </a:t>
            </a:r>
            <a:r>
              <a:rPr lang="fi-FI" dirty="0"/>
              <a:t>päätös </a:t>
            </a:r>
            <a:r>
              <a:rPr lang="fi-FI" dirty="0" smtClean="0"/>
              <a:t>tuen hyväksyttävyydestä saatu</a:t>
            </a:r>
            <a:endParaRPr lang="fi-FI" dirty="0"/>
          </a:p>
          <a:p>
            <a:r>
              <a:rPr lang="fi-FI" dirty="0"/>
              <a:t>Ryhmäpoikkeusasetuksen mukainen tuki</a:t>
            </a:r>
          </a:p>
          <a:p>
            <a:pPr lvl="1"/>
            <a:r>
              <a:rPr lang="fi-FI" dirty="0"/>
              <a:t>Noudattaa tarkasti </a:t>
            </a:r>
            <a:r>
              <a:rPr lang="fi-FI" dirty="0" err="1"/>
              <a:t>RPA:n</a:t>
            </a:r>
            <a:r>
              <a:rPr lang="fi-FI" dirty="0"/>
              <a:t> </a:t>
            </a:r>
            <a:r>
              <a:rPr lang="fi-FI" dirty="0" smtClean="0"/>
              <a:t>ehtoja, ei joustonvaraa</a:t>
            </a:r>
            <a:endParaRPr lang="fi-FI" dirty="0"/>
          </a:p>
          <a:p>
            <a:pPr lvl="1"/>
            <a:r>
              <a:rPr lang="fi-FI" dirty="0"/>
              <a:t>Ilmoitettu komissiolle </a:t>
            </a:r>
            <a:r>
              <a:rPr lang="fi-FI" dirty="0" smtClean="0"/>
              <a:t>20vrk sisään toimeenpanosta</a:t>
            </a:r>
            <a:endParaRPr lang="fi-FI" dirty="0"/>
          </a:p>
          <a:p>
            <a:pPr lvl="1"/>
            <a:r>
              <a:rPr lang="fi-FI" dirty="0"/>
              <a:t>Ei </a:t>
            </a:r>
            <a:r>
              <a:rPr lang="fi-FI" dirty="0" err="1" smtClean="0"/>
              <a:t>notifikaatioprosessia</a:t>
            </a:r>
            <a:r>
              <a:rPr lang="fi-FI" dirty="0" smtClean="0"/>
              <a:t> tai komission hyväksyvää päätöstä</a:t>
            </a:r>
            <a:endParaRPr lang="fi-FI" dirty="0"/>
          </a:p>
          <a:p>
            <a:r>
              <a:rPr lang="fi-FI" dirty="0"/>
              <a:t>Vähämerkityksinen tuki (”</a:t>
            </a:r>
            <a:r>
              <a:rPr lang="fi-FI" i="1" dirty="0"/>
              <a:t>De </a:t>
            </a:r>
            <a:r>
              <a:rPr lang="fi-FI" i="1" dirty="0" err="1"/>
              <a:t>minimis</a:t>
            </a:r>
            <a:r>
              <a:rPr lang="fi-FI" dirty="0"/>
              <a:t>”)</a:t>
            </a:r>
          </a:p>
          <a:p>
            <a:pPr lvl="1"/>
            <a:r>
              <a:rPr lang="fi-FI" dirty="0" smtClean="0"/>
              <a:t>Joustava, ei </a:t>
            </a:r>
            <a:r>
              <a:rPr lang="fi-FI" dirty="0"/>
              <a:t>komission </a:t>
            </a:r>
            <a:r>
              <a:rPr lang="fi-FI" dirty="0" smtClean="0"/>
              <a:t>ennakkoarviointia tai päätöstä, mutta määrältään rajoitettu</a:t>
            </a:r>
          </a:p>
          <a:p>
            <a:pPr lvl="1"/>
            <a:r>
              <a:rPr lang="fi-FI" dirty="0" smtClean="0"/>
              <a:t>20 000 EUR / yritys / 3v kun tuki maatalouden alkutuotantoon</a:t>
            </a:r>
            <a:endParaRPr lang="fi-FI" dirty="0"/>
          </a:p>
        </p:txBody>
      </p:sp>
      <p:sp>
        <p:nvSpPr>
          <p:cNvPr id="4" name="Dian numeron paikkamerkki 3"/>
          <p:cNvSpPr>
            <a:spLocks noGrp="1"/>
          </p:cNvSpPr>
          <p:nvPr>
            <p:ph type="sldNum" sz="quarter" idx="4"/>
          </p:nvPr>
        </p:nvSpPr>
        <p:spPr/>
        <p:txBody>
          <a:bodyPr/>
          <a:lstStyle/>
          <a:p>
            <a:fld id="{1E5BB522-C2A2-944F-BE3C-E8AEDC463307}" type="slidenum">
              <a:rPr lang="fi-FI" smtClean="0"/>
              <a:pPr/>
              <a:t>4</a:t>
            </a:fld>
            <a:endParaRPr lang="fi-FI" dirty="0"/>
          </a:p>
        </p:txBody>
      </p:sp>
    </p:spTree>
    <p:extLst>
      <p:ext uri="{BB962C8B-B14F-4D97-AF65-F5344CB8AC3E}">
        <p14:creationId xmlns:p14="http://schemas.microsoft.com/office/powerpoint/2010/main" val="30380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Toimialakohtainen sääntely</a:t>
            </a:r>
          </a:p>
        </p:txBody>
      </p:sp>
      <p:sp>
        <p:nvSpPr>
          <p:cNvPr id="3" name="Sisällön paikkamerkki 2"/>
          <p:cNvSpPr>
            <a:spLocks noGrp="1"/>
          </p:cNvSpPr>
          <p:nvPr>
            <p:ph idx="1"/>
          </p:nvPr>
        </p:nvSpPr>
        <p:spPr/>
        <p:txBody>
          <a:bodyPr>
            <a:normAutofit fontScale="77500" lnSpcReduction="20000"/>
          </a:bodyPr>
          <a:lstStyle/>
          <a:p>
            <a:pPr marL="0" indent="0">
              <a:buNone/>
            </a:pPr>
            <a:r>
              <a:rPr lang="fi-FI" dirty="0" smtClean="0"/>
              <a:t>Valtiontukisäännöt poikkeavat tietyillä toimialoilla yleisestä sääntelystä.</a:t>
            </a:r>
          </a:p>
          <a:p>
            <a:pPr marL="0" indent="0">
              <a:buNone/>
            </a:pPr>
            <a:r>
              <a:rPr lang="fi-FI" dirty="0" smtClean="0"/>
              <a:t>= Maataloudella ja kalataloudella omat valtiontukisäännöt</a:t>
            </a:r>
          </a:p>
          <a:p>
            <a:pPr>
              <a:buFont typeface="Wingdings" panose="05000000000000000000" pitchFamily="2" charset="2"/>
              <a:buChar char="Ø"/>
            </a:pPr>
            <a:r>
              <a:rPr lang="fi-FI" dirty="0" smtClean="0"/>
              <a:t> Toimialat rajattu pääsääntöisesti yleisten instrumenttien, kuten yleisen </a:t>
            </a:r>
            <a:r>
              <a:rPr lang="fi-FI" dirty="0" err="1" smtClean="0"/>
              <a:t>RPA:n</a:t>
            </a:r>
            <a:r>
              <a:rPr lang="fi-FI" dirty="0" smtClean="0"/>
              <a:t> tai yleisen </a:t>
            </a:r>
            <a:r>
              <a:rPr lang="fi-FI" i="1" dirty="0" smtClean="0"/>
              <a:t>de </a:t>
            </a:r>
            <a:r>
              <a:rPr lang="fi-FI" i="1" dirty="0" err="1" smtClean="0"/>
              <a:t>minimis</a:t>
            </a:r>
            <a:r>
              <a:rPr lang="fi-FI" dirty="0" smtClean="0"/>
              <a:t> -asetuksen soveltamisalan ulkopuolelle</a:t>
            </a:r>
          </a:p>
          <a:p>
            <a:pPr marL="0" indent="0">
              <a:buNone/>
            </a:pPr>
            <a:r>
              <a:rPr lang="fi-FI" dirty="0" smtClean="0"/>
              <a:t>= Metsätalouden toimenpiteet monesti mahdollisia useaa kautta</a:t>
            </a:r>
          </a:p>
          <a:p>
            <a:pPr marL="0" indent="0">
              <a:buNone/>
            </a:pPr>
            <a:endParaRPr lang="fi-FI" dirty="0"/>
          </a:p>
          <a:p>
            <a:pPr marL="0" indent="0">
              <a:buNone/>
            </a:pPr>
            <a:r>
              <a:rPr lang="fi-FI" dirty="0" smtClean="0"/>
              <a:t>Perusteena toimialan ominaispiirteet</a:t>
            </a:r>
          </a:p>
          <a:p>
            <a:r>
              <a:rPr lang="fi-FI" dirty="0" smtClean="0"/>
              <a:t>Tiivis linkki EU:n yhteiseen maatalouspolitiikkaan / yhteiseen kalastuspolitiikkaan</a:t>
            </a:r>
          </a:p>
          <a:p>
            <a:r>
              <a:rPr lang="fi-FI" dirty="0" smtClean="0"/>
              <a:t>Yritysten koko ja sektorin rakenne, alueellinen merkitys, luonnonolosuhteet</a:t>
            </a:r>
          </a:p>
          <a:p>
            <a:pPr>
              <a:buFont typeface="Wingdings" panose="05000000000000000000" pitchFamily="2" charset="2"/>
              <a:buChar char="Ø"/>
            </a:pPr>
            <a:r>
              <a:rPr lang="fi-FI" dirty="0"/>
              <a:t> </a:t>
            </a:r>
            <a:r>
              <a:rPr lang="fi-FI" dirty="0" smtClean="0"/>
              <a:t>Maa- ja kalataloudella omat suuntaviivat, </a:t>
            </a:r>
            <a:r>
              <a:rPr lang="fi-FI" dirty="0" err="1" smtClean="0"/>
              <a:t>RPA:t</a:t>
            </a:r>
            <a:r>
              <a:rPr lang="fi-FI" dirty="0" smtClean="0"/>
              <a:t>, </a:t>
            </a:r>
            <a:r>
              <a:rPr lang="fi-FI" i="1" dirty="0" smtClean="0"/>
              <a:t>de </a:t>
            </a:r>
            <a:r>
              <a:rPr lang="fi-FI" i="1" dirty="0" err="1" smtClean="0"/>
              <a:t>minimis</a:t>
            </a:r>
            <a:r>
              <a:rPr lang="fi-FI" i="1" dirty="0" smtClean="0"/>
              <a:t> </a:t>
            </a:r>
            <a:r>
              <a:rPr lang="fi-FI" dirty="0" smtClean="0"/>
              <a:t>–asetukset</a:t>
            </a:r>
          </a:p>
          <a:p>
            <a:pPr marL="0" indent="0">
              <a:buNone/>
            </a:pPr>
            <a:r>
              <a:rPr lang="fi-FI" dirty="0" smtClean="0"/>
              <a:t>Valtiontuista vastaa Suomessa keskitetysti TEM, pl. MMM:n sektori (maa-, kala- ja metsätalous)</a:t>
            </a:r>
            <a:endParaRPr lang="fi-FI" dirty="0"/>
          </a:p>
        </p:txBody>
      </p:sp>
      <p:sp>
        <p:nvSpPr>
          <p:cNvPr id="4" name="Dian numeron paikkamerkki 3"/>
          <p:cNvSpPr>
            <a:spLocks noGrp="1"/>
          </p:cNvSpPr>
          <p:nvPr>
            <p:ph type="sldNum" sz="quarter" idx="4"/>
          </p:nvPr>
        </p:nvSpPr>
        <p:spPr/>
        <p:txBody>
          <a:bodyPr/>
          <a:lstStyle/>
          <a:p>
            <a:fld id="{1E5BB522-C2A2-944F-BE3C-E8AEDC463307}" type="slidenum">
              <a:rPr lang="fi-FI" smtClean="0"/>
              <a:pPr/>
              <a:t>5</a:t>
            </a:fld>
            <a:endParaRPr lang="fi-FI" dirty="0"/>
          </a:p>
        </p:txBody>
      </p:sp>
    </p:spTree>
    <p:extLst>
      <p:ext uri="{BB962C8B-B14F-4D97-AF65-F5344CB8AC3E}">
        <p14:creationId xmlns:p14="http://schemas.microsoft.com/office/powerpoint/2010/main" val="420550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Kriisiajan tilapäiset puitteet</a:t>
            </a:r>
            <a:endParaRPr lang="fi-FI" dirty="0"/>
          </a:p>
        </p:txBody>
      </p:sp>
      <p:sp>
        <p:nvSpPr>
          <p:cNvPr id="3" name="Sisällön paikkamerkki 2"/>
          <p:cNvSpPr>
            <a:spLocks noGrp="1"/>
          </p:cNvSpPr>
          <p:nvPr>
            <p:ph idx="1"/>
          </p:nvPr>
        </p:nvSpPr>
        <p:spPr/>
        <p:txBody>
          <a:bodyPr/>
          <a:lstStyle/>
          <a:p>
            <a:r>
              <a:rPr lang="fi-FI" dirty="0" smtClean="0"/>
              <a:t>Voimakkaiden markkinahäiriöiden aikana komissio antanut tilapäisiä puitteita talouden tukemiseksi</a:t>
            </a:r>
          </a:p>
          <a:p>
            <a:r>
              <a:rPr lang="fi-FI" dirty="0" smtClean="0"/>
              <a:t>SEUT 107(3)(b): Jäsenvaltion taloudessa olevan vakavan häiriön poistaminen</a:t>
            </a:r>
          </a:p>
          <a:p>
            <a:r>
              <a:rPr lang="fi-FI" dirty="0" smtClean="0"/>
              <a:t>Väliaikaiset koronapuitteet 3/2020 – 6/2022</a:t>
            </a:r>
          </a:p>
          <a:p>
            <a:r>
              <a:rPr lang="fi-FI" dirty="0" smtClean="0"/>
              <a:t>Väliaikaiset Ukraina-puitteet 3/2022 – [12/2023?]</a:t>
            </a:r>
          </a:p>
          <a:p>
            <a:r>
              <a:rPr lang="fi-FI" dirty="0" smtClean="0"/>
              <a:t>Kevyemmät ehdot, nopeampi toimeenpano</a:t>
            </a:r>
          </a:p>
          <a:p>
            <a:r>
              <a:rPr lang="fi-FI" dirty="0" smtClean="0"/>
              <a:t>Rajatut yrityskohtaiset enimmäismäärät</a:t>
            </a:r>
          </a:p>
        </p:txBody>
      </p:sp>
      <p:sp>
        <p:nvSpPr>
          <p:cNvPr id="4" name="Dian numeron paikkamerkki 3"/>
          <p:cNvSpPr>
            <a:spLocks noGrp="1"/>
          </p:cNvSpPr>
          <p:nvPr>
            <p:ph type="sldNum" sz="quarter" idx="4"/>
          </p:nvPr>
        </p:nvSpPr>
        <p:spPr/>
        <p:txBody>
          <a:bodyPr/>
          <a:lstStyle/>
          <a:p>
            <a:fld id="{1E5BB522-C2A2-944F-BE3C-E8AEDC463307}" type="slidenum">
              <a:rPr lang="fi-FI" smtClean="0"/>
              <a:pPr/>
              <a:t>6</a:t>
            </a:fld>
            <a:endParaRPr lang="fi-FI" dirty="0"/>
          </a:p>
        </p:txBody>
      </p:sp>
    </p:spTree>
    <p:extLst>
      <p:ext uri="{BB962C8B-B14F-4D97-AF65-F5344CB8AC3E}">
        <p14:creationId xmlns:p14="http://schemas.microsoft.com/office/powerpoint/2010/main" val="381381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Valtiontukiuudistus</a:t>
            </a:r>
            <a:endParaRPr lang="fi-FI" dirty="0"/>
          </a:p>
        </p:txBody>
      </p:sp>
      <p:sp>
        <p:nvSpPr>
          <p:cNvPr id="3" name="Sisällön paikkamerkki 2"/>
          <p:cNvSpPr>
            <a:spLocks noGrp="1"/>
          </p:cNvSpPr>
          <p:nvPr>
            <p:ph idx="1"/>
          </p:nvPr>
        </p:nvSpPr>
        <p:spPr/>
        <p:txBody>
          <a:bodyPr>
            <a:normAutofit/>
          </a:bodyPr>
          <a:lstStyle/>
          <a:p>
            <a:pPr marL="0" indent="0">
              <a:buNone/>
            </a:pPr>
            <a:r>
              <a:rPr lang="fi-FI" dirty="0" smtClean="0"/>
              <a:t>Valtiontuen sääntelykehikkoa uudistetaan tasaisin väliajoin</a:t>
            </a:r>
          </a:p>
          <a:p>
            <a:r>
              <a:rPr lang="fi-FI" dirty="0" smtClean="0"/>
              <a:t>Edellinen iso uudistus 2014: vähemmän </a:t>
            </a:r>
            <a:r>
              <a:rPr lang="fi-FI" dirty="0" err="1" smtClean="0"/>
              <a:t>notifiointia</a:t>
            </a:r>
            <a:r>
              <a:rPr lang="fi-FI" dirty="0" smtClean="0"/>
              <a:t>, enemmän RPA-tukia</a:t>
            </a:r>
          </a:p>
          <a:p>
            <a:r>
              <a:rPr lang="fi-FI" dirty="0" smtClean="0"/>
              <a:t>Seuraava iso uudistus </a:t>
            </a:r>
            <a:r>
              <a:rPr lang="fi-FI" dirty="0" smtClean="0"/>
              <a:t>käynnissä</a:t>
            </a:r>
            <a:r>
              <a:rPr lang="fi-FI" dirty="0" smtClean="0"/>
              <a:t> </a:t>
            </a:r>
            <a:r>
              <a:rPr lang="fi-FI" dirty="0" smtClean="0"/>
              <a:t>– muutokset eri sektoreille 2022-24</a:t>
            </a:r>
          </a:p>
          <a:p>
            <a:r>
              <a:rPr lang="fi-FI" dirty="0" smtClean="0"/>
              <a:t>Green </a:t>
            </a:r>
            <a:r>
              <a:rPr lang="fi-FI" dirty="0" err="1" smtClean="0"/>
              <a:t>Deal</a:t>
            </a:r>
            <a:r>
              <a:rPr lang="fi-FI" dirty="0" smtClean="0"/>
              <a:t> tuo kestävyyden ja ilmaston uudella tavalla keskiöön</a:t>
            </a:r>
          </a:p>
          <a:p>
            <a:pPr lvl="1"/>
            <a:r>
              <a:rPr lang="fi-FI" dirty="0" smtClean="0"/>
              <a:t>Ns. </a:t>
            </a:r>
            <a:r>
              <a:rPr lang="fi-FI" dirty="0" err="1" smtClean="0"/>
              <a:t>Twin</a:t>
            </a:r>
            <a:r>
              <a:rPr lang="fi-FI" dirty="0" smtClean="0"/>
              <a:t> </a:t>
            </a:r>
            <a:r>
              <a:rPr lang="fi-FI" dirty="0" err="1" smtClean="0"/>
              <a:t>transition</a:t>
            </a:r>
            <a:r>
              <a:rPr lang="fi-FI" dirty="0" smtClean="0"/>
              <a:t> – Green &amp; Digital</a:t>
            </a:r>
          </a:p>
          <a:p>
            <a:pPr lvl="1"/>
            <a:r>
              <a:rPr lang="fi-FI" dirty="0" smtClean="0"/>
              <a:t>Ensimmäinen iso palikka: ilmasto-, energia- ja ympäristösuuntaviivat 2022</a:t>
            </a:r>
          </a:p>
          <a:p>
            <a:r>
              <a:rPr lang="fi-FI" dirty="0" smtClean="0"/>
              <a:t>Maa-</a:t>
            </a:r>
            <a:r>
              <a:rPr lang="fi-FI" dirty="0" smtClean="0"/>
              <a:t>, metsä- ja kalatalouden uudet valtiontukisäännöt voimaan 1.1.2023</a:t>
            </a:r>
          </a:p>
          <a:p>
            <a:r>
              <a:rPr lang="fi-FI" dirty="0" smtClean="0"/>
              <a:t>Komissio hyväksyi mittavat muutokset yleiseen </a:t>
            </a:r>
            <a:r>
              <a:rPr lang="fi-FI" dirty="0" err="1" smtClean="0"/>
              <a:t>RPA:han</a:t>
            </a:r>
            <a:r>
              <a:rPr lang="fi-FI" dirty="0" smtClean="0"/>
              <a:t> 9.3.2023</a:t>
            </a:r>
          </a:p>
          <a:p>
            <a:pPr lvl="1"/>
            <a:r>
              <a:rPr lang="fi-FI" dirty="0" smtClean="0"/>
              <a:t>Julkaisu ja voimaantulo lähiaikoina</a:t>
            </a:r>
            <a:endParaRPr lang="fi-FI" dirty="0"/>
          </a:p>
        </p:txBody>
      </p:sp>
      <p:sp>
        <p:nvSpPr>
          <p:cNvPr id="4" name="Dian numeron paikkamerkki 3"/>
          <p:cNvSpPr>
            <a:spLocks noGrp="1"/>
          </p:cNvSpPr>
          <p:nvPr>
            <p:ph type="sldNum" sz="quarter" idx="4"/>
          </p:nvPr>
        </p:nvSpPr>
        <p:spPr/>
        <p:txBody>
          <a:bodyPr/>
          <a:lstStyle/>
          <a:p>
            <a:fld id="{1E5BB522-C2A2-944F-BE3C-E8AEDC463307}" type="slidenum">
              <a:rPr lang="fi-FI" smtClean="0"/>
              <a:pPr/>
              <a:t>7</a:t>
            </a:fld>
            <a:endParaRPr lang="fi-FI" dirty="0"/>
          </a:p>
        </p:txBody>
      </p:sp>
    </p:spTree>
    <p:extLst>
      <p:ext uri="{BB962C8B-B14F-4D97-AF65-F5344CB8AC3E}">
        <p14:creationId xmlns:p14="http://schemas.microsoft.com/office/powerpoint/2010/main" val="268042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Valtiontukiuudistus MMM:n kannalta</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Uudistettavana maa- ja metsätalouden sekä maaseutualueiden suuntaviivat ja maa- ja metsätalouden RPA</a:t>
            </a:r>
          </a:p>
          <a:p>
            <a:r>
              <a:rPr lang="fi-FI" dirty="0" smtClean="0"/>
              <a:t>Kalataloudessa uudistettavana kaikki instrumentit (suuntaviivat</a:t>
            </a:r>
            <a:r>
              <a:rPr lang="fi-FI" dirty="0"/>
              <a:t>, </a:t>
            </a:r>
            <a:r>
              <a:rPr lang="fi-FI" dirty="0" smtClean="0"/>
              <a:t>RPA </a:t>
            </a:r>
            <a:r>
              <a:rPr lang="fi-FI" dirty="0"/>
              <a:t>sekä kalatalouden </a:t>
            </a:r>
            <a:r>
              <a:rPr lang="fi-FI" i="1" dirty="0"/>
              <a:t>de </a:t>
            </a:r>
            <a:r>
              <a:rPr lang="fi-FI" i="1" dirty="0" err="1"/>
              <a:t>minimis</a:t>
            </a:r>
            <a:r>
              <a:rPr lang="fi-FI" dirty="0"/>
              <a:t> –</a:t>
            </a:r>
            <a:r>
              <a:rPr lang="fi-FI" dirty="0" smtClean="0"/>
              <a:t>asetus).</a:t>
            </a:r>
          </a:p>
          <a:p>
            <a:pPr marL="0" indent="0">
              <a:buNone/>
            </a:pPr>
            <a:r>
              <a:rPr lang="fi-FI" dirty="0" smtClean="0"/>
              <a:t>Keskeisiä horisontaalisia muutoksia:</a:t>
            </a:r>
          </a:p>
          <a:p>
            <a:r>
              <a:rPr lang="fi-FI" dirty="0" smtClean="0"/>
              <a:t>Suuntaviivojen yhteisiin arviointiperusteisiin lisätty valitun </a:t>
            </a:r>
            <a:r>
              <a:rPr lang="fi-FI" dirty="0"/>
              <a:t>taloudellisen </a:t>
            </a:r>
            <a:r>
              <a:rPr lang="fi-FI" dirty="0" smtClean="0"/>
              <a:t>toiminnan/alan </a:t>
            </a:r>
            <a:r>
              <a:rPr lang="fi-FI" dirty="0"/>
              <a:t>kehitys – ylläpito ei riitä (C-594/18, </a:t>
            </a:r>
            <a:r>
              <a:rPr lang="fi-FI" i="1" dirty="0" err="1"/>
              <a:t>Hinkley</a:t>
            </a:r>
            <a:r>
              <a:rPr lang="fi-FI" i="1" dirty="0"/>
              <a:t> Point C</a:t>
            </a:r>
            <a:r>
              <a:rPr lang="fi-FI" dirty="0" smtClean="0"/>
              <a:t>)</a:t>
            </a:r>
          </a:p>
          <a:p>
            <a:r>
              <a:rPr lang="fi-FI" dirty="0" smtClean="0"/>
              <a:t>Suuntaviivojen investointitukien arvioinnissa komissio kiinnittää jatkossa huomiota taksonomiakriteereihin</a:t>
            </a:r>
          </a:p>
          <a:p>
            <a:r>
              <a:rPr lang="fi-FI" dirty="0" smtClean="0"/>
              <a:t>Julkaisu- ja avoimuusvelvoitteen rajaa </a:t>
            </a:r>
            <a:r>
              <a:rPr lang="fi-FI" b="1" dirty="0" smtClean="0"/>
              <a:t>lasketaan</a:t>
            </a:r>
            <a:r>
              <a:rPr lang="fi-FI" dirty="0" smtClean="0"/>
              <a:t> kautta linjan – jatkossa julkaistavaksi yli 100 000 € ylittävät yleiset ja metsätalouden tuet sekä yli 10 000 € maa- ja kalatalouden tuet</a:t>
            </a:r>
            <a:endParaRPr lang="fi-FI" dirty="0"/>
          </a:p>
        </p:txBody>
      </p:sp>
      <p:sp>
        <p:nvSpPr>
          <p:cNvPr id="4" name="Dian numeron paikkamerkki 3"/>
          <p:cNvSpPr>
            <a:spLocks noGrp="1"/>
          </p:cNvSpPr>
          <p:nvPr>
            <p:ph type="sldNum" sz="quarter" idx="4"/>
          </p:nvPr>
        </p:nvSpPr>
        <p:spPr/>
        <p:txBody>
          <a:bodyPr/>
          <a:lstStyle/>
          <a:p>
            <a:fld id="{1E5BB522-C2A2-944F-BE3C-E8AEDC463307}" type="slidenum">
              <a:rPr lang="fi-FI" smtClean="0"/>
              <a:pPr/>
              <a:t>8</a:t>
            </a:fld>
            <a:endParaRPr lang="fi-FI" dirty="0"/>
          </a:p>
        </p:txBody>
      </p:sp>
    </p:spTree>
    <p:extLst>
      <p:ext uri="{BB962C8B-B14F-4D97-AF65-F5344CB8AC3E}">
        <p14:creationId xmlns:p14="http://schemas.microsoft.com/office/powerpoint/2010/main" val="230206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Maa- ja metsätalouden valtiontukiuudistus</a:t>
            </a:r>
          </a:p>
        </p:txBody>
      </p:sp>
      <p:sp>
        <p:nvSpPr>
          <p:cNvPr id="3" name="Sisällön paikkamerkki 2"/>
          <p:cNvSpPr>
            <a:spLocks noGrp="1"/>
          </p:cNvSpPr>
          <p:nvPr>
            <p:ph idx="1"/>
          </p:nvPr>
        </p:nvSpPr>
        <p:spPr/>
        <p:txBody>
          <a:bodyPr>
            <a:normAutofit/>
          </a:bodyPr>
          <a:lstStyle/>
          <a:p>
            <a:pPr marL="0" indent="0">
              <a:buNone/>
            </a:pPr>
            <a:r>
              <a:rPr lang="fi-FI" dirty="0" smtClean="0"/>
              <a:t>Keskeisiä maa- ja metsätalouden muutoksia:</a:t>
            </a:r>
          </a:p>
          <a:p>
            <a:r>
              <a:rPr lang="fi-FI" dirty="0" smtClean="0"/>
              <a:t>Green </a:t>
            </a:r>
            <a:r>
              <a:rPr lang="fi-FI" dirty="0" err="1" smtClean="0"/>
              <a:t>Dealin</a:t>
            </a:r>
            <a:r>
              <a:rPr lang="fi-FI" dirty="0" smtClean="0"/>
              <a:t> tavoitteita tukevien ilmasto- ja ympäristötukien laajempi mahdollistaminen</a:t>
            </a:r>
          </a:p>
          <a:p>
            <a:r>
              <a:rPr lang="fi-FI" dirty="0" smtClean="0"/>
              <a:t>Maatalouden investointitukien tuki-intensiteetin yhtenäistäminen</a:t>
            </a:r>
          </a:p>
          <a:p>
            <a:r>
              <a:rPr lang="fi-FI" dirty="0" smtClean="0"/>
              <a:t>Maatalouden neuvontapalveluihin </a:t>
            </a:r>
            <a:r>
              <a:rPr lang="fi-FI" i="1" dirty="0" smtClean="0"/>
              <a:t>de </a:t>
            </a:r>
            <a:r>
              <a:rPr lang="fi-FI" i="1" dirty="0" err="1" smtClean="0"/>
              <a:t>minimis</a:t>
            </a:r>
            <a:r>
              <a:rPr lang="fi-FI" i="1" dirty="0" smtClean="0"/>
              <a:t> –</a:t>
            </a:r>
            <a:r>
              <a:rPr lang="fi-FI" dirty="0" smtClean="0"/>
              <a:t>tyyppinen kumulaatio (enintään 25 000 EUR / 3v neuvontatukia)</a:t>
            </a:r>
          </a:p>
          <a:p>
            <a:r>
              <a:rPr lang="en-GB" dirty="0" err="1" smtClean="0"/>
              <a:t>Metsätalouden</a:t>
            </a:r>
            <a:r>
              <a:rPr lang="en-GB" dirty="0" smtClean="0"/>
              <a:t> RPA-</a:t>
            </a:r>
            <a:r>
              <a:rPr lang="en-GB" dirty="0" err="1" smtClean="0"/>
              <a:t>toimenpiteiltä</a:t>
            </a:r>
            <a:r>
              <a:rPr lang="en-GB" dirty="0" smtClean="0"/>
              <a:t> </a:t>
            </a:r>
            <a:r>
              <a:rPr lang="en-GB" dirty="0" err="1" smtClean="0"/>
              <a:t>poistettu</a:t>
            </a:r>
            <a:r>
              <a:rPr lang="en-GB" dirty="0" smtClean="0"/>
              <a:t> </a:t>
            </a:r>
            <a:r>
              <a:rPr lang="en-GB" dirty="0" err="1" smtClean="0"/>
              <a:t>vaatimus</a:t>
            </a:r>
            <a:r>
              <a:rPr lang="en-GB" dirty="0" smtClean="0"/>
              <a:t> </a:t>
            </a:r>
            <a:r>
              <a:rPr lang="en-GB" dirty="0" err="1" smtClean="0"/>
              <a:t>kuulumisesta</a:t>
            </a:r>
            <a:r>
              <a:rPr lang="en-GB" dirty="0" smtClean="0"/>
              <a:t> CAP-</a:t>
            </a:r>
            <a:r>
              <a:rPr lang="en-GB" dirty="0" err="1" smtClean="0"/>
              <a:t>suunnitelmaan</a:t>
            </a:r>
            <a:endParaRPr lang="fi-FI" dirty="0"/>
          </a:p>
        </p:txBody>
      </p:sp>
      <p:sp>
        <p:nvSpPr>
          <p:cNvPr id="4" name="Dian numeron paikkamerkki 3"/>
          <p:cNvSpPr>
            <a:spLocks noGrp="1"/>
          </p:cNvSpPr>
          <p:nvPr>
            <p:ph type="sldNum" sz="quarter" idx="4"/>
          </p:nvPr>
        </p:nvSpPr>
        <p:spPr/>
        <p:txBody>
          <a:bodyPr/>
          <a:lstStyle/>
          <a:p>
            <a:fld id="{1E5BB522-C2A2-944F-BE3C-E8AEDC463307}" type="slidenum">
              <a:rPr lang="fi-FI" smtClean="0"/>
              <a:pPr/>
              <a:t>9</a:t>
            </a:fld>
            <a:endParaRPr lang="fi-FI" dirty="0"/>
          </a:p>
        </p:txBody>
      </p:sp>
    </p:spTree>
    <p:extLst>
      <p:ext uri="{BB962C8B-B14F-4D97-AF65-F5344CB8AC3E}">
        <p14:creationId xmlns:p14="http://schemas.microsoft.com/office/powerpoint/2010/main" val="145034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MM_varipaletti">
      <a:dk1>
        <a:srgbClr val="000000"/>
      </a:dk1>
      <a:lt1>
        <a:srgbClr val="FFFFFF"/>
      </a:lt1>
      <a:dk2>
        <a:srgbClr val="002F5B"/>
      </a:dk2>
      <a:lt2>
        <a:srgbClr val="13A538"/>
      </a:lt2>
      <a:accent1>
        <a:srgbClr val="004982"/>
      </a:accent1>
      <a:accent2>
        <a:srgbClr val="89BD24"/>
      </a:accent2>
      <a:accent3>
        <a:srgbClr val="0061A7"/>
      </a:accent3>
      <a:accent4>
        <a:srgbClr val="13A538"/>
      </a:accent4>
      <a:accent5>
        <a:srgbClr val="D3D800"/>
      </a:accent5>
      <a:accent6>
        <a:srgbClr val="008F8B"/>
      </a:accent6>
      <a:hlink>
        <a:srgbClr val="0074BD"/>
      </a:hlink>
      <a:folHlink>
        <a:srgbClr val="0074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17667</TotalTime>
  <Words>959</Words>
  <Application>Microsoft Office PowerPoint</Application>
  <PresentationFormat>Laajakuva</PresentationFormat>
  <Paragraphs>144</Paragraphs>
  <Slides>15</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Arial</vt:lpstr>
      <vt:lpstr>Arial Regular</vt:lpstr>
      <vt:lpstr>Calibri</vt:lpstr>
      <vt:lpstr>Wingdings</vt:lpstr>
      <vt:lpstr>Office Theme</vt:lpstr>
      <vt:lpstr>Maa- ja metsätalouden uudet valtiontukisäännöt </vt:lpstr>
      <vt:lpstr>EU:n perussopimukset</vt:lpstr>
      <vt:lpstr>Valtiontuen määritelmä</vt:lpstr>
      <vt:lpstr>Sisämarkkinoille soveltuva tuki</vt:lpstr>
      <vt:lpstr>Toimialakohtainen sääntely</vt:lpstr>
      <vt:lpstr>Kriisiajan tilapäiset puitteet</vt:lpstr>
      <vt:lpstr>Valtiontukiuudistus</vt:lpstr>
      <vt:lpstr>Valtiontukiuudistus MMM:n kannalta</vt:lpstr>
      <vt:lpstr>Maa- ja metsätalouden valtiontukiuudistus</vt:lpstr>
      <vt:lpstr>Maa- ja metsätalouden valtiontukiuudistus</vt:lpstr>
      <vt:lpstr>Case I: tulosperusteinen valtiontuki</vt:lpstr>
      <vt:lpstr>Case II: tuki metsätalouden ympäristö- ja ilmastopalveluihin ja metsien suojeluun</vt:lpstr>
      <vt:lpstr>Case III: Hinkley Point C</vt:lpstr>
      <vt:lpstr>Jatkoaskeleet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Kahilampi Vesa (MMM)</cp:lastModifiedBy>
  <cp:revision>276</cp:revision>
  <cp:lastPrinted>2018-10-01T09:29:27Z</cp:lastPrinted>
  <dcterms:created xsi:type="dcterms:W3CDTF">2018-09-25T15:50:35Z</dcterms:created>
  <dcterms:modified xsi:type="dcterms:W3CDTF">2023-04-04T10:55:00Z</dcterms:modified>
</cp:coreProperties>
</file>